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tiff" ContentType="image/tiff"/>
  <Default Extension="doc" ContentType="application/msword"/>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8"/>
  </p:notesMasterIdLst>
  <p:sldIdLst>
    <p:sldId id="366" r:id="rId2"/>
    <p:sldId id="418" r:id="rId3"/>
    <p:sldId id="307" r:id="rId4"/>
    <p:sldId id="302" r:id="rId5"/>
    <p:sldId id="316" r:id="rId6"/>
    <p:sldId id="321" r:id="rId7"/>
    <p:sldId id="419" r:id="rId8"/>
    <p:sldId id="324" r:id="rId9"/>
    <p:sldId id="420" r:id="rId10"/>
    <p:sldId id="303" r:id="rId11"/>
    <p:sldId id="390" r:id="rId12"/>
    <p:sldId id="450" r:id="rId13"/>
    <p:sldId id="458" r:id="rId14"/>
    <p:sldId id="457" r:id="rId15"/>
    <p:sldId id="453" r:id="rId16"/>
    <p:sldId id="454" r:id="rId17"/>
    <p:sldId id="456" r:id="rId18"/>
    <p:sldId id="318" r:id="rId19"/>
    <p:sldId id="432" r:id="rId20"/>
    <p:sldId id="433" r:id="rId21"/>
    <p:sldId id="434" r:id="rId22"/>
    <p:sldId id="435" r:id="rId23"/>
    <p:sldId id="436" r:id="rId24"/>
    <p:sldId id="437" r:id="rId25"/>
    <p:sldId id="440" r:id="rId26"/>
    <p:sldId id="441" r:id="rId27"/>
    <p:sldId id="442" r:id="rId28"/>
    <p:sldId id="443" r:id="rId29"/>
    <p:sldId id="444" r:id="rId30"/>
    <p:sldId id="445" r:id="rId31"/>
    <p:sldId id="446" r:id="rId32"/>
    <p:sldId id="447" r:id="rId33"/>
    <p:sldId id="448" r:id="rId34"/>
    <p:sldId id="449" r:id="rId35"/>
    <p:sldId id="459" r:id="rId36"/>
    <p:sldId id="319" r:id="rId37"/>
    <p:sldId id="315" r:id="rId38"/>
    <p:sldId id="320" r:id="rId39"/>
    <p:sldId id="353" r:id="rId40"/>
    <p:sldId id="304" r:id="rId41"/>
    <p:sldId id="354" r:id="rId42"/>
    <p:sldId id="425" r:id="rId43"/>
    <p:sldId id="355" r:id="rId44"/>
    <p:sldId id="426" r:id="rId45"/>
    <p:sldId id="326" r:id="rId46"/>
    <p:sldId id="322" r:id="rId47"/>
    <p:sldId id="328" r:id="rId48"/>
    <p:sldId id="325" r:id="rId49"/>
    <p:sldId id="364" r:id="rId50"/>
    <p:sldId id="349" r:id="rId51"/>
    <p:sldId id="350" r:id="rId52"/>
    <p:sldId id="351" r:id="rId53"/>
    <p:sldId id="352" r:id="rId54"/>
    <p:sldId id="356" r:id="rId55"/>
    <p:sldId id="346" r:id="rId56"/>
    <p:sldId id="357" r:id="rId57"/>
    <p:sldId id="428" r:id="rId58"/>
    <p:sldId id="347" r:id="rId59"/>
    <p:sldId id="358" r:id="rId60"/>
    <p:sldId id="359" r:id="rId61"/>
    <p:sldId id="360" r:id="rId62"/>
    <p:sldId id="429" r:id="rId63"/>
    <p:sldId id="348" r:id="rId64"/>
    <p:sldId id="361" r:id="rId65"/>
    <p:sldId id="430" r:id="rId66"/>
    <p:sldId id="365" r:id="rId67"/>
    <p:sldId id="362" r:id="rId68"/>
    <p:sldId id="363" r:id="rId69"/>
    <p:sldId id="367" r:id="rId70"/>
    <p:sldId id="368" r:id="rId71"/>
    <p:sldId id="369" r:id="rId72"/>
    <p:sldId id="370" r:id="rId73"/>
    <p:sldId id="371" r:id="rId74"/>
    <p:sldId id="372" r:id="rId75"/>
    <p:sldId id="373" r:id="rId76"/>
    <p:sldId id="374" r:id="rId77"/>
    <p:sldId id="375" r:id="rId78"/>
    <p:sldId id="376" r:id="rId79"/>
    <p:sldId id="377" r:id="rId80"/>
    <p:sldId id="378" r:id="rId81"/>
    <p:sldId id="379" r:id="rId82"/>
    <p:sldId id="380" r:id="rId83"/>
    <p:sldId id="381" r:id="rId84"/>
    <p:sldId id="382" r:id="rId85"/>
    <p:sldId id="383" r:id="rId86"/>
    <p:sldId id="384" r:id="rId87"/>
    <p:sldId id="385" r:id="rId88"/>
    <p:sldId id="386" r:id="rId89"/>
    <p:sldId id="387" r:id="rId90"/>
    <p:sldId id="388" r:id="rId91"/>
    <p:sldId id="391" r:id="rId92"/>
    <p:sldId id="392" r:id="rId93"/>
    <p:sldId id="393" r:id="rId94"/>
    <p:sldId id="394" r:id="rId95"/>
    <p:sldId id="395" r:id="rId96"/>
    <p:sldId id="422" r:id="rId97"/>
    <p:sldId id="423" r:id="rId98"/>
    <p:sldId id="424" r:id="rId99"/>
    <p:sldId id="396" r:id="rId100"/>
    <p:sldId id="398" r:id="rId101"/>
    <p:sldId id="399" r:id="rId102"/>
    <p:sldId id="397" r:id="rId103"/>
    <p:sldId id="403" r:id="rId104"/>
    <p:sldId id="404" r:id="rId105"/>
    <p:sldId id="405" r:id="rId106"/>
    <p:sldId id="406" r:id="rId107"/>
    <p:sldId id="407" r:id="rId108"/>
    <p:sldId id="408" r:id="rId109"/>
    <p:sldId id="409" r:id="rId110"/>
    <p:sldId id="410" r:id="rId111"/>
    <p:sldId id="411" r:id="rId112"/>
    <p:sldId id="412" r:id="rId113"/>
    <p:sldId id="413" r:id="rId114"/>
    <p:sldId id="414" r:id="rId115"/>
    <p:sldId id="415" r:id="rId116"/>
    <p:sldId id="416" r:id="rId117"/>
  </p:sldIdLst>
  <p:sldSz cx="9144000" cy="6858000" type="screen4x3"/>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7" d="100"/>
          <a:sy n="87" d="100"/>
        </p:scale>
        <p:origin x="1092" y="90"/>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16962"/>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672CC08-2A42-4693-ACBA-1C177AA1801C}" type="datetimeFigureOut">
              <a:rPr lang="it-IT" smtClean="0"/>
              <a:pPr/>
              <a:t>26/09/2014</a:t>
            </a:fld>
            <a:endParaRPr lang="it-IT"/>
          </a:p>
        </p:txBody>
      </p:sp>
      <p:sp>
        <p:nvSpPr>
          <p:cNvPr id="4" name="Segnaposto immagine diapositiva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7843629-B8DB-4E20-9142-DF7E861F969C}" type="slidenum">
              <a:rPr lang="it-IT" smtClean="0"/>
              <a:pPr/>
              <a:t>‹N›</a:t>
            </a:fld>
            <a:endParaRPr lang="it-IT"/>
          </a:p>
        </p:txBody>
      </p:sp>
    </p:spTree>
    <p:extLst>
      <p:ext uri="{BB962C8B-B14F-4D97-AF65-F5344CB8AC3E}">
        <p14:creationId xmlns:p14="http://schemas.microsoft.com/office/powerpoint/2010/main" val="13435401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dirty="0"/>
          </a:p>
        </p:txBody>
      </p:sp>
      <p:sp>
        <p:nvSpPr>
          <p:cNvPr id="4" name="Segnaposto numero diapositiva 3"/>
          <p:cNvSpPr>
            <a:spLocks noGrp="1"/>
          </p:cNvSpPr>
          <p:nvPr>
            <p:ph type="sldNum" sz="quarter" idx="10"/>
          </p:nvPr>
        </p:nvSpPr>
        <p:spPr/>
        <p:txBody>
          <a:bodyPr/>
          <a:lstStyle/>
          <a:p>
            <a:fld id="{2BAD4B3A-9BCE-41E9-8801-EB371C2795E0}" type="slidenum">
              <a:rPr lang="it-IT" smtClean="0"/>
              <a:pPr/>
              <a:t>19</a:t>
            </a:fld>
            <a:endParaRPr lang="it-IT"/>
          </a:p>
        </p:txBody>
      </p:sp>
    </p:spTree>
    <p:extLst>
      <p:ext uri="{BB962C8B-B14F-4D97-AF65-F5344CB8AC3E}">
        <p14:creationId xmlns:p14="http://schemas.microsoft.com/office/powerpoint/2010/main" val="2062776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r>
              <a:rPr lang="it-IT" dirty="0" smtClean="0"/>
              <a:t>scale</a:t>
            </a:r>
            <a:endParaRPr lang="it-IT" dirty="0"/>
          </a:p>
        </p:txBody>
      </p:sp>
      <p:sp>
        <p:nvSpPr>
          <p:cNvPr id="4" name="Segnaposto numero diapositiva 3"/>
          <p:cNvSpPr>
            <a:spLocks noGrp="1"/>
          </p:cNvSpPr>
          <p:nvPr>
            <p:ph type="sldNum" sz="quarter" idx="10"/>
          </p:nvPr>
        </p:nvSpPr>
        <p:spPr/>
        <p:txBody>
          <a:bodyPr/>
          <a:lstStyle/>
          <a:p>
            <a:fld id="{2BAD4B3A-9BCE-41E9-8801-EB371C2795E0}" type="slidenum">
              <a:rPr lang="it-IT" smtClean="0"/>
              <a:pPr/>
              <a:t>33</a:t>
            </a:fld>
            <a:endParaRPr lang="it-IT"/>
          </a:p>
        </p:txBody>
      </p:sp>
    </p:spTree>
    <p:extLst>
      <p:ext uri="{BB962C8B-B14F-4D97-AF65-F5344CB8AC3E}">
        <p14:creationId xmlns:p14="http://schemas.microsoft.com/office/powerpoint/2010/main" val="27890821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r>
              <a:rPr lang="it-IT" smtClean="0"/>
              <a:t>terrazzi</a:t>
            </a:r>
            <a:endParaRPr lang="it-IT"/>
          </a:p>
        </p:txBody>
      </p:sp>
      <p:sp>
        <p:nvSpPr>
          <p:cNvPr id="4" name="Segnaposto numero diapositiva 3"/>
          <p:cNvSpPr>
            <a:spLocks noGrp="1"/>
          </p:cNvSpPr>
          <p:nvPr>
            <p:ph type="sldNum" sz="quarter" idx="10"/>
          </p:nvPr>
        </p:nvSpPr>
        <p:spPr/>
        <p:txBody>
          <a:bodyPr/>
          <a:lstStyle/>
          <a:p>
            <a:fld id="{2BAD4B3A-9BCE-41E9-8801-EB371C2795E0}" type="slidenum">
              <a:rPr lang="it-IT" smtClean="0"/>
              <a:pPr/>
              <a:t>34</a:t>
            </a:fld>
            <a:endParaRPr lang="it-IT"/>
          </a:p>
        </p:txBody>
      </p:sp>
    </p:spTree>
    <p:extLst>
      <p:ext uri="{BB962C8B-B14F-4D97-AF65-F5344CB8AC3E}">
        <p14:creationId xmlns:p14="http://schemas.microsoft.com/office/powerpoint/2010/main" val="1879602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r>
              <a:rPr lang="it-IT" dirty="0" smtClean="0"/>
              <a:t>Villa dei Mulini/</a:t>
            </a:r>
            <a:r>
              <a:rPr lang="it-IT" dirty="0" err="1" smtClean="0"/>
              <a:t>Portoferrario-</a:t>
            </a:r>
            <a:r>
              <a:rPr lang="it-IT" dirty="0" smtClean="0"/>
              <a:t> </a:t>
            </a:r>
            <a:r>
              <a:rPr lang="it-IT" smtClean="0"/>
              <a:t>Palazzo Fossi/ Marciana Marina </a:t>
            </a:r>
            <a:endParaRPr lang="it-IT"/>
          </a:p>
        </p:txBody>
      </p:sp>
      <p:sp>
        <p:nvSpPr>
          <p:cNvPr id="4" name="Segnaposto numero diapositiva 3"/>
          <p:cNvSpPr>
            <a:spLocks noGrp="1"/>
          </p:cNvSpPr>
          <p:nvPr>
            <p:ph type="sldNum" sz="quarter" idx="10"/>
          </p:nvPr>
        </p:nvSpPr>
        <p:spPr/>
        <p:txBody>
          <a:bodyPr/>
          <a:lstStyle/>
          <a:p>
            <a:fld id="{37DE5FD1-A97F-40FC-99BA-C3BAC2641607}" type="slidenum">
              <a:rPr lang="it-IT" smtClean="0"/>
              <a:pPr/>
              <a:t>98</a:t>
            </a:fld>
            <a:endParaRPr lang="it-IT"/>
          </a:p>
        </p:txBody>
      </p:sp>
    </p:spTree>
    <p:extLst>
      <p:ext uri="{BB962C8B-B14F-4D97-AF65-F5344CB8AC3E}">
        <p14:creationId xmlns:p14="http://schemas.microsoft.com/office/powerpoint/2010/main" val="17154556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r>
              <a:rPr lang="it-IT" dirty="0" smtClean="0"/>
              <a:t>pirite</a:t>
            </a:r>
            <a:endParaRPr lang="it-IT" dirty="0"/>
          </a:p>
        </p:txBody>
      </p:sp>
      <p:sp>
        <p:nvSpPr>
          <p:cNvPr id="4" name="Segnaposto numero diapositiva 3"/>
          <p:cNvSpPr>
            <a:spLocks noGrp="1"/>
          </p:cNvSpPr>
          <p:nvPr>
            <p:ph type="sldNum" sz="quarter" idx="10"/>
          </p:nvPr>
        </p:nvSpPr>
        <p:spPr/>
        <p:txBody>
          <a:bodyPr/>
          <a:lstStyle/>
          <a:p>
            <a:fld id="{37DE5FD1-A97F-40FC-99BA-C3BAC2641607}" type="slidenum">
              <a:rPr lang="it-IT" smtClean="0"/>
              <a:pPr/>
              <a:t>99</a:t>
            </a:fld>
            <a:endParaRPr lang="it-IT"/>
          </a:p>
        </p:txBody>
      </p:sp>
    </p:spTree>
    <p:extLst>
      <p:ext uri="{BB962C8B-B14F-4D97-AF65-F5344CB8AC3E}">
        <p14:creationId xmlns:p14="http://schemas.microsoft.com/office/powerpoint/2010/main" val="289859128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r>
              <a:rPr lang="it-IT" dirty="0" smtClean="0"/>
              <a:t>diaspro</a:t>
            </a:r>
            <a:endParaRPr lang="it-IT" dirty="0"/>
          </a:p>
        </p:txBody>
      </p:sp>
      <p:sp>
        <p:nvSpPr>
          <p:cNvPr id="4" name="Segnaposto numero diapositiva 3"/>
          <p:cNvSpPr>
            <a:spLocks noGrp="1"/>
          </p:cNvSpPr>
          <p:nvPr>
            <p:ph type="sldNum" sz="quarter" idx="10"/>
          </p:nvPr>
        </p:nvSpPr>
        <p:spPr/>
        <p:txBody>
          <a:bodyPr/>
          <a:lstStyle/>
          <a:p>
            <a:fld id="{520D6FF5-A0FE-4088-957F-0865AF3CF207}" type="slidenum">
              <a:rPr lang="it-IT" smtClean="0"/>
              <a:pPr/>
              <a:t>100</a:t>
            </a:fld>
            <a:endParaRPr lang="it-IT"/>
          </a:p>
        </p:txBody>
      </p:sp>
    </p:spTree>
    <p:extLst>
      <p:ext uri="{BB962C8B-B14F-4D97-AF65-F5344CB8AC3E}">
        <p14:creationId xmlns:p14="http://schemas.microsoft.com/office/powerpoint/2010/main" val="363500727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r>
              <a:rPr lang="it-IT" dirty="0" smtClean="0"/>
              <a:t>Sfumature della limonite</a:t>
            </a:r>
            <a:endParaRPr lang="it-IT" dirty="0"/>
          </a:p>
        </p:txBody>
      </p:sp>
      <p:sp>
        <p:nvSpPr>
          <p:cNvPr id="4" name="Segnaposto numero diapositiva 3"/>
          <p:cNvSpPr>
            <a:spLocks noGrp="1"/>
          </p:cNvSpPr>
          <p:nvPr>
            <p:ph type="sldNum" sz="quarter" idx="10"/>
          </p:nvPr>
        </p:nvSpPr>
        <p:spPr/>
        <p:txBody>
          <a:bodyPr/>
          <a:lstStyle/>
          <a:p>
            <a:fld id="{520D6FF5-A0FE-4088-957F-0865AF3CF207}" type="slidenum">
              <a:rPr lang="it-IT" smtClean="0"/>
              <a:pPr/>
              <a:t>101</a:t>
            </a:fld>
            <a:endParaRPr lang="it-IT"/>
          </a:p>
        </p:txBody>
      </p:sp>
    </p:spTree>
    <p:extLst>
      <p:ext uri="{BB962C8B-B14F-4D97-AF65-F5344CB8AC3E}">
        <p14:creationId xmlns:p14="http://schemas.microsoft.com/office/powerpoint/2010/main" val="286349763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r>
              <a:rPr lang="it-IT" dirty="0" smtClean="0"/>
              <a:t>Sfumature dell’ematite</a:t>
            </a:r>
            <a:endParaRPr lang="it-IT" dirty="0"/>
          </a:p>
        </p:txBody>
      </p:sp>
      <p:sp>
        <p:nvSpPr>
          <p:cNvPr id="4" name="Segnaposto numero diapositiva 3"/>
          <p:cNvSpPr>
            <a:spLocks noGrp="1"/>
          </p:cNvSpPr>
          <p:nvPr>
            <p:ph type="sldNum" sz="quarter" idx="10"/>
          </p:nvPr>
        </p:nvSpPr>
        <p:spPr/>
        <p:txBody>
          <a:bodyPr/>
          <a:lstStyle/>
          <a:p>
            <a:fld id="{77843629-B8DB-4E20-9142-DF7E861F969C}" type="slidenum">
              <a:rPr lang="it-IT" smtClean="0"/>
              <a:pPr/>
              <a:t>102</a:t>
            </a:fld>
            <a:endParaRPr lang="it-IT"/>
          </a:p>
        </p:txBody>
      </p:sp>
    </p:spTree>
    <p:extLst>
      <p:ext uri="{BB962C8B-B14F-4D97-AF65-F5344CB8AC3E}">
        <p14:creationId xmlns:p14="http://schemas.microsoft.com/office/powerpoint/2010/main" val="14788828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r>
              <a:rPr lang="it-IT" dirty="0" smtClean="0"/>
              <a:t>Scali Mazzini</a:t>
            </a:r>
            <a:endParaRPr lang="it-IT" dirty="0"/>
          </a:p>
        </p:txBody>
      </p:sp>
      <p:sp>
        <p:nvSpPr>
          <p:cNvPr id="4" name="Segnaposto numero diapositiva 3"/>
          <p:cNvSpPr>
            <a:spLocks noGrp="1"/>
          </p:cNvSpPr>
          <p:nvPr>
            <p:ph type="sldNum" sz="quarter" idx="10"/>
          </p:nvPr>
        </p:nvSpPr>
        <p:spPr/>
        <p:txBody>
          <a:bodyPr/>
          <a:lstStyle/>
          <a:p>
            <a:fld id="{77843629-B8DB-4E20-9142-DF7E861F969C}" type="slidenum">
              <a:rPr lang="it-IT" smtClean="0"/>
              <a:pPr/>
              <a:t>104</a:t>
            </a:fld>
            <a:endParaRPr lang="it-IT"/>
          </a:p>
        </p:txBody>
      </p:sp>
    </p:spTree>
    <p:extLst>
      <p:ext uri="{BB962C8B-B14F-4D97-AF65-F5344CB8AC3E}">
        <p14:creationId xmlns:p14="http://schemas.microsoft.com/office/powerpoint/2010/main" val="113528898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t-IT" dirty="0" smtClean="0"/>
              <a:t>L’uso delle Matrici Minerali e l’introduzione dei Monocromi Neutri per ricordare la stretta relazione tra l’uomo e il mare </a:t>
            </a:r>
          </a:p>
          <a:p>
            <a:endParaRPr lang="it-IT" dirty="0"/>
          </a:p>
        </p:txBody>
      </p:sp>
      <p:sp>
        <p:nvSpPr>
          <p:cNvPr id="4" name="Segnaposto numero diapositiva 3"/>
          <p:cNvSpPr>
            <a:spLocks noGrp="1"/>
          </p:cNvSpPr>
          <p:nvPr>
            <p:ph type="sldNum" sz="quarter" idx="10"/>
          </p:nvPr>
        </p:nvSpPr>
        <p:spPr/>
        <p:txBody>
          <a:bodyPr/>
          <a:lstStyle/>
          <a:p>
            <a:fld id="{37DE5FD1-A97F-40FC-99BA-C3BAC2641607}" type="slidenum">
              <a:rPr lang="it-IT" smtClean="0"/>
              <a:pPr/>
              <a:t>114</a:t>
            </a:fld>
            <a:endParaRPr lang="it-IT"/>
          </a:p>
        </p:txBody>
      </p:sp>
    </p:spTree>
    <p:extLst>
      <p:ext uri="{BB962C8B-B14F-4D97-AF65-F5344CB8AC3E}">
        <p14:creationId xmlns:p14="http://schemas.microsoft.com/office/powerpoint/2010/main" val="391023373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r>
              <a:rPr lang="it-IT" dirty="0" smtClean="0"/>
              <a:t>ematite</a:t>
            </a:r>
            <a:endParaRPr lang="it-IT" dirty="0"/>
          </a:p>
        </p:txBody>
      </p:sp>
      <p:sp>
        <p:nvSpPr>
          <p:cNvPr id="4" name="Segnaposto numero diapositiva 3"/>
          <p:cNvSpPr>
            <a:spLocks noGrp="1"/>
          </p:cNvSpPr>
          <p:nvPr>
            <p:ph type="sldNum" sz="quarter" idx="10"/>
          </p:nvPr>
        </p:nvSpPr>
        <p:spPr/>
        <p:txBody>
          <a:bodyPr/>
          <a:lstStyle/>
          <a:p>
            <a:fld id="{37DE5FD1-A97F-40FC-99BA-C3BAC2641607}" type="slidenum">
              <a:rPr lang="it-IT" smtClean="0"/>
              <a:pPr/>
              <a:t>115</a:t>
            </a:fld>
            <a:endParaRPr lang="it-IT"/>
          </a:p>
        </p:txBody>
      </p:sp>
    </p:spTree>
    <p:extLst>
      <p:ext uri="{BB962C8B-B14F-4D97-AF65-F5344CB8AC3E}">
        <p14:creationId xmlns:p14="http://schemas.microsoft.com/office/powerpoint/2010/main" val="23964996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dirty="0"/>
          </a:p>
        </p:txBody>
      </p:sp>
      <p:sp>
        <p:nvSpPr>
          <p:cNvPr id="4" name="Segnaposto numero diapositiva 3"/>
          <p:cNvSpPr>
            <a:spLocks noGrp="1"/>
          </p:cNvSpPr>
          <p:nvPr>
            <p:ph type="sldNum" sz="quarter" idx="10"/>
          </p:nvPr>
        </p:nvSpPr>
        <p:spPr/>
        <p:txBody>
          <a:bodyPr/>
          <a:lstStyle/>
          <a:p>
            <a:fld id="{2BAD4B3A-9BCE-41E9-8801-EB371C2795E0}" type="slidenum">
              <a:rPr lang="it-IT" smtClean="0"/>
              <a:pPr/>
              <a:t>20</a:t>
            </a:fld>
            <a:endParaRPr lang="it-IT"/>
          </a:p>
        </p:txBody>
      </p:sp>
    </p:spTree>
    <p:extLst>
      <p:ext uri="{BB962C8B-B14F-4D97-AF65-F5344CB8AC3E}">
        <p14:creationId xmlns:p14="http://schemas.microsoft.com/office/powerpoint/2010/main" val="136212218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dirty="0"/>
          </a:p>
        </p:txBody>
      </p:sp>
      <p:sp>
        <p:nvSpPr>
          <p:cNvPr id="4" name="Segnaposto numero diapositiva 3"/>
          <p:cNvSpPr>
            <a:spLocks noGrp="1"/>
          </p:cNvSpPr>
          <p:nvPr>
            <p:ph type="sldNum" sz="quarter" idx="10"/>
          </p:nvPr>
        </p:nvSpPr>
        <p:spPr/>
        <p:txBody>
          <a:bodyPr/>
          <a:lstStyle/>
          <a:p>
            <a:fld id="{37DE5FD1-A97F-40FC-99BA-C3BAC2641607}" type="slidenum">
              <a:rPr lang="it-IT" smtClean="0"/>
              <a:pPr/>
              <a:t>116</a:t>
            </a:fld>
            <a:endParaRPr lang="it-IT"/>
          </a:p>
        </p:txBody>
      </p:sp>
    </p:spTree>
    <p:extLst>
      <p:ext uri="{BB962C8B-B14F-4D97-AF65-F5344CB8AC3E}">
        <p14:creationId xmlns:p14="http://schemas.microsoft.com/office/powerpoint/2010/main" val="39260590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dirty="0"/>
          </a:p>
        </p:txBody>
      </p:sp>
      <p:sp>
        <p:nvSpPr>
          <p:cNvPr id="4" name="Segnaposto numero diapositiva 3"/>
          <p:cNvSpPr>
            <a:spLocks noGrp="1"/>
          </p:cNvSpPr>
          <p:nvPr>
            <p:ph type="sldNum" sz="quarter" idx="10"/>
          </p:nvPr>
        </p:nvSpPr>
        <p:spPr/>
        <p:txBody>
          <a:bodyPr/>
          <a:lstStyle/>
          <a:p>
            <a:fld id="{2BAD4B3A-9BCE-41E9-8801-EB371C2795E0}" type="slidenum">
              <a:rPr lang="it-IT" smtClean="0"/>
              <a:pPr/>
              <a:t>21</a:t>
            </a:fld>
            <a:endParaRPr lang="it-IT"/>
          </a:p>
        </p:txBody>
      </p:sp>
    </p:spTree>
    <p:extLst>
      <p:ext uri="{BB962C8B-B14F-4D97-AF65-F5344CB8AC3E}">
        <p14:creationId xmlns:p14="http://schemas.microsoft.com/office/powerpoint/2010/main" val="28882225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dirty="0"/>
          </a:p>
        </p:txBody>
      </p:sp>
      <p:sp>
        <p:nvSpPr>
          <p:cNvPr id="4" name="Segnaposto numero diapositiva 3"/>
          <p:cNvSpPr>
            <a:spLocks noGrp="1"/>
          </p:cNvSpPr>
          <p:nvPr>
            <p:ph type="sldNum" sz="quarter" idx="10"/>
          </p:nvPr>
        </p:nvSpPr>
        <p:spPr/>
        <p:txBody>
          <a:bodyPr/>
          <a:lstStyle/>
          <a:p>
            <a:fld id="{2BAD4B3A-9BCE-41E9-8801-EB371C2795E0}" type="slidenum">
              <a:rPr lang="it-IT" smtClean="0"/>
              <a:pPr/>
              <a:t>22</a:t>
            </a:fld>
            <a:endParaRPr lang="it-IT"/>
          </a:p>
        </p:txBody>
      </p:sp>
    </p:spTree>
    <p:extLst>
      <p:ext uri="{BB962C8B-B14F-4D97-AF65-F5344CB8AC3E}">
        <p14:creationId xmlns:p14="http://schemas.microsoft.com/office/powerpoint/2010/main" val="1687538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it-IT" sz="1200" kern="1200" dirty="0" smtClean="0">
              <a:solidFill>
                <a:schemeClr val="tx1"/>
              </a:solidFill>
              <a:latin typeface="+mn-lt"/>
              <a:ea typeface="+mn-ea"/>
              <a:cs typeface="+mn-cs"/>
            </a:endParaRPr>
          </a:p>
        </p:txBody>
      </p:sp>
      <p:sp>
        <p:nvSpPr>
          <p:cNvPr id="4" name="Segnaposto numero diapositiva 3"/>
          <p:cNvSpPr>
            <a:spLocks noGrp="1"/>
          </p:cNvSpPr>
          <p:nvPr>
            <p:ph type="sldNum" sz="quarter" idx="10"/>
          </p:nvPr>
        </p:nvSpPr>
        <p:spPr/>
        <p:txBody>
          <a:bodyPr/>
          <a:lstStyle/>
          <a:p>
            <a:fld id="{2BAD4B3A-9BCE-41E9-8801-EB371C2795E0}" type="slidenum">
              <a:rPr lang="it-IT" smtClean="0"/>
              <a:pPr/>
              <a:t>24</a:t>
            </a:fld>
            <a:endParaRPr lang="it-IT"/>
          </a:p>
        </p:txBody>
      </p:sp>
    </p:spTree>
    <p:extLst>
      <p:ext uri="{BB962C8B-B14F-4D97-AF65-F5344CB8AC3E}">
        <p14:creationId xmlns:p14="http://schemas.microsoft.com/office/powerpoint/2010/main" val="22983107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r>
              <a:rPr lang="it-IT" dirty="0" smtClean="0"/>
              <a:t>Finestre</a:t>
            </a:r>
            <a:endParaRPr lang="it-IT" dirty="0"/>
          </a:p>
        </p:txBody>
      </p:sp>
      <p:sp>
        <p:nvSpPr>
          <p:cNvPr id="4" name="Segnaposto numero diapositiva 3"/>
          <p:cNvSpPr>
            <a:spLocks noGrp="1"/>
          </p:cNvSpPr>
          <p:nvPr>
            <p:ph type="sldNum" sz="quarter" idx="10"/>
          </p:nvPr>
        </p:nvSpPr>
        <p:spPr/>
        <p:txBody>
          <a:bodyPr/>
          <a:lstStyle/>
          <a:p>
            <a:fld id="{2BAD4B3A-9BCE-41E9-8801-EB371C2795E0}" type="slidenum">
              <a:rPr lang="it-IT" smtClean="0"/>
              <a:pPr/>
              <a:t>27</a:t>
            </a:fld>
            <a:endParaRPr lang="it-IT"/>
          </a:p>
        </p:txBody>
      </p:sp>
    </p:spTree>
    <p:extLst>
      <p:ext uri="{BB962C8B-B14F-4D97-AF65-F5344CB8AC3E}">
        <p14:creationId xmlns:p14="http://schemas.microsoft.com/office/powerpoint/2010/main" val="16163595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r>
              <a:rPr lang="it-IT" dirty="0" smtClean="0"/>
              <a:t>Avancorpi</a:t>
            </a:r>
            <a:endParaRPr lang="it-IT" dirty="0"/>
          </a:p>
        </p:txBody>
      </p:sp>
      <p:sp>
        <p:nvSpPr>
          <p:cNvPr id="4" name="Segnaposto numero diapositiva 3"/>
          <p:cNvSpPr>
            <a:spLocks noGrp="1"/>
          </p:cNvSpPr>
          <p:nvPr>
            <p:ph type="sldNum" sz="quarter" idx="10"/>
          </p:nvPr>
        </p:nvSpPr>
        <p:spPr/>
        <p:txBody>
          <a:bodyPr/>
          <a:lstStyle/>
          <a:p>
            <a:fld id="{2BAD4B3A-9BCE-41E9-8801-EB371C2795E0}" type="slidenum">
              <a:rPr lang="it-IT" smtClean="0"/>
              <a:pPr/>
              <a:t>28</a:t>
            </a:fld>
            <a:endParaRPr lang="it-IT"/>
          </a:p>
        </p:txBody>
      </p:sp>
    </p:spTree>
    <p:extLst>
      <p:ext uri="{BB962C8B-B14F-4D97-AF65-F5344CB8AC3E}">
        <p14:creationId xmlns:p14="http://schemas.microsoft.com/office/powerpoint/2010/main" val="35278360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r>
              <a:rPr lang="it-IT" dirty="0" smtClean="0"/>
              <a:t>muri</a:t>
            </a:r>
            <a:endParaRPr lang="it-IT" dirty="0"/>
          </a:p>
        </p:txBody>
      </p:sp>
      <p:sp>
        <p:nvSpPr>
          <p:cNvPr id="4" name="Segnaposto numero diapositiva 3"/>
          <p:cNvSpPr>
            <a:spLocks noGrp="1"/>
          </p:cNvSpPr>
          <p:nvPr>
            <p:ph type="sldNum" sz="quarter" idx="10"/>
          </p:nvPr>
        </p:nvSpPr>
        <p:spPr/>
        <p:txBody>
          <a:bodyPr/>
          <a:lstStyle/>
          <a:p>
            <a:fld id="{2BAD4B3A-9BCE-41E9-8801-EB371C2795E0}" type="slidenum">
              <a:rPr lang="it-IT" smtClean="0"/>
              <a:pPr/>
              <a:t>30</a:t>
            </a:fld>
            <a:endParaRPr lang="it-IT"/>
          </a:p>
        </p:txBody>
      </p:sp>
    </p:spTree>
    <p:extLst>
      <p:ext uri="{BB962C8B-B14F-4D97-AF65-F5344CB8AC3E}">
        <p14:creationId xmlns:p14="http://schemas.microsoft.com/office/powerpoint/2010/main" val="7096521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r>
              <a:rPr lang="it-IT" dirty="0" smtClean="0"/>
              <a:t>Porticati - loggiati</a:t>
            </a:r>
            <a:endParaRPr lang="it-IT" dirty="0"/>
          </a:p>
        </p:txBody>
      </p:sp>
      <p:sp>
        <p:nvSpPr>
          <p:cNvPr id="4" name="Segnaposto numero diapositiva 3"/>
          <p:cNvSpPr>
            <a:spLocks noGrp="1"/>
          </p:cNvSpPr>
          <p:nvPr>
            <p:ph type="sldNum" sz="quarter" idx="10"/>
          </p:nvPr>
        </p:nvSpPr>
        <p:spPr/>
        <p:txBody>
          <a:bodyPr/>
          <a:lstStyle/>
          <a:p>
            <a:fld id="{2BAD4B3A-9BCE-41E9-8801-EB371C2795E0}" type="slidenum">
              <a:rPr lang="it-IT" smtClean="0"/>
              <a:pPr/>
              <a:t>32</a:t>
            </a:fld>
            <a:endParaRPr lang="it-IT"/>
          </a:p>
        </p:txBody>
      </p:sp>
    </p:spTree>
    <p:extLst>
      <p:ext uri="{BB962C8B-B14F-4D97-AF65-F5344CB8AC3E}">
        <p14:creationId xmlns:p14="http://schemas.microsoft.com/office/powerpoint/2010/main" val="39334050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it-IT"/>
          </a:p>
        </p:txBody>
      </p:sp>
      <p:sp>
        <p:nvSpPr>
          <p:cNvPr id="4" name="Segnaposto data 3"/>
          <p:cNvSpPr>
            <a:spLocks noGrp="1"/>
          </p:cNvSpPr>
          <p:nvPr>
            <p:ph type="dt" sz="half" idx="10"/>
          </p:nvPr>
        </p:nvSpPr>
        <p:spPr/>
        <p:txBody>
          <a:bodyPr/>
          <a:lstStyle/>
          <a:p>
            <a:fld id="{E6E4B748-BCA9-42C1-858B-39DD0CC26ABA}" type="datetimeFigureOut">
              <a:rPr lang="it-IT" smtClean="0"/>
              <a:pPr/>
              <a:t>26/09/2014</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8362AF56-4235-4327-8CE0-1F1F5D85FCCB}" type="slidenum">
              <a:rPr lang="it-IT" smtClean="0"/>
              <a:pPr/>
              <a:t>‹N›</a:t>
            </a:fld>
            <a:endParaRPr lang="it-IT"/>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E6E4B748-BCA9-42C1-858B-39DD0CC26ABA}" type="datetimeFigureOut">
              <a:rPr lang="it-IT" smtClean="0"/>
              <a:pPr/>
              <a:t>26/09/2014</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8362AF56-4235-4327-8CE0-1F1F5D85FCCB}" type="slidenum">
              <a:rPr lang="it-IT" smtClean="0"/>
              <a:pPr/>
              <a:t>‹N›</a:t>
            </a:fld>
            <a:endParaRPr lang="it-IT"/>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57200" y="274638"/>
            <a:ext cx="6019800" cy="5851525"/>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E6E4B748-BCA9-42C1-858B-39DD0CC26ABA}" type="datetimeFigureOut">
              <a:rPr lang="it-IT" smtClean="0"/>
              <a:pPr/>
              <a:t>26/09/2014</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8362AF56-4235-4327-8CE0-1F1F5D85FCCB}" type="slidenum">
              <a:rPr lang="it-IT" smtClean="0"/>
              <a:pPr/>
              <a:t>‹N›</a:t>
            </a:fld>
            <a:endParaRPr lang="it-IT"/>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E6E4B748-BCA9-42C1-858B-39DD0CC26ABA}" type="datetimeFigureOut">
              <a:rPr lang="it-IT" smtClean="0"/>
              <a:pPr/>
              <a:t>26/09/2014</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8362AF56-4235-4327-8CE0-1F1F5D85FCCB}" type="slidenum">
              <a:rPr lang="it-IT" smtClean="0"/>
              <a:pPr/>
              <a:t>‹N›</a:t>
            </a:fld>
            <a:endParaRPr lang="it-IT"/>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4" name="Segnaposto data 3"/>
          <p:cNvSpPr>
            <a:spLocks noGrp="1"/>
          </p:cNvSpPr>
          <p:nvPr>
            <p:ph type="dt" sz="half" idx="10"/>
          </p:nvPr>
        </p:nvSpPr>
        <p:spPr/>
        <p:txBody>
          <a:bodyPr/>
          <a:lstStyle/>
          <a:p>
            <a:fld id="{E6E4B748-BCA9-42C1-858B-39DD0CC26ABA}" type="datetimeFigureOut">
              <a:rPr lang="it-IT" smtClean="0"/>
              <a:pPr/>
              <a:t>26/09/2014</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8362AF56-4235-4327-8CE0-1F1F5D85FCCB}" type="slidenum">
              <a:rPr lang="it-IT" smtClean="0"/>
              <a:pPr/>
              <a:t>‹N›</a:t>
            </a:fld>
            <a:endParaRPr lang="it-IT"/>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4"/>
          <p:cNvSpPr>
            <a:spLocks noGrp="1"/>
          </p:cNvSpPr>
          <p:nvPr>
            <p:ph type="dt" sz="half" idx="10"/>
          </p:nvPr>
        </p:nvSpPr>
        <p:spPr/>
        <p:txBody>
          <a:bodyPr/>
          <a:lstStyle/>
          <a:p>
            <a:fld id="{E6E4B748-BCA9-42C1-858B-39DD0CC26ABA}" type="datetimeFigureOut">
              <a:rPr lang="it-IT" smtClean="0"/>
              <a:pPr/>
              <a:t>26/09/2014</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8362AF56-4235-4327-8CE0-1F1F5D85FCCB}" type="slidenum">
              <a:rPr lang="it-IT" smtClean="0"/>
              <a:pPr/>
              <a:t>‹N›</a:t>
            </a:fld>
            <a:endParaRPr lang="it-IT"/>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6"/>
          <p:cNvSpPr>
            <a:spLocks noGrp="1"/>
          </p:cNvSpPr>
          <p:nvPr>
            <p:ph type="dt" sz="half" idx="10"/>
          </p:nvPr>
        </p:nvSpPr>
        <p:spPr/>
        <p:txBody>
          <a:bodyPr/>
          <a:lstStyle/>
          <a:p>
            <a:fld id="{E6E4B748-BCA9-42C1-858B-39DD0CC26ABA}" type="datetimeFigureOut">
              <a:rPr lang="it-IT" smtClean="0"/>
              <a:pPr/>
              <a:t>26/09/2014</a:t>
            </a:fld>
            <a:endParaRPr lang="it-IT"/>
          </a:p>
        </p:txBody>
      </p:sp>
      <p:sp>
        <p:nvSpPr>
          <p:cNvPr id="8" name="Segnaposto piè di pagina 7"/>
          <p:cNvSpPr>
            <a:spLocks noGrp="1"/>
          </p:cNvSpPr>
          <p:nvPr>
            <p:ph type="ftr" sz="quarter" idx="11"/>
          </p:nvPr>
        </p:nvSpPr>
        <p:spPr/>
        <p:txBody>
          <a:bodyPr/>
          <a:lstStyle/>
          <a:p>
            <a:endParaRPr lang="it-IT"/>
          </a:p>
        </p:txBody>
      </p:sp>
      <p:sp>
        <p:nvSpPr>
          <p:cNvPr id="9" name="Segnaposto numero diapositiva 8"/>
          <p:cNvSpPr>
            <a:spLocks noGrp="1"/>
          </p:cNvSpPr>
          <p:nvPr>
            <p:ph type="sldNum" sz="quarter" idx="12"/>
          </p:nvPr>
        </p:nvSpPr>
        <p:spPr/>
        <p:txBody>
          <a:bodyPr/>
          <a:lstStyle/>
          <a:p>
            <a:fld id="{8362AF56-4235-4327-8CE0-1F1F5D85FCCB}" type="slidenum">
              <a:rPr lang="it-IT" smtClean="0"/>
              <a:pPr/>
              <a:t>‹N›</a:t>
            </a:fld>
            <a:endParaRPr lang="it-IT"/>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2"/>
          <p:cNvSpPr>
            <a:spLocks noGrp="1"/>
          </p:cNvSpPr>
          <p:nvPr>
            <p:ph type="dt" sz="half" idx="10"/>
          </p:nvPr>
        </p:nvSpPr>
        <p:spPr/>
        <p:txBody>
          <a:bodyPr/>
          <a:lstStyle/>
          <a:p>
            <a:fld id="{E6E4B748-BCA9-42C1-858B-39DD0CC26ABA}" type="datetimeFigureOut">
              <a:rPr lang="it-IT" smtClean="0"/>
              <a:pPr/>
              <a:t>26/09/2014</a:t>
            </a:fld>
            <a:endParaRPr lang="it-IT"/>
          </a:p>
        </p:txBody>
      </p:sp>
      <p:sp>
        <p:nvSpPr>
          <p:cNvPr id="4" name="Segnaposto piè di pagina 3"/>
          <p:cNvSpPr>
            <a:spLocks noGrp="1"/>
          </p:cNvSpPr>
          <p:nvPr>
            <p:ph type="ftr" sz="quarter" idx="11"/>
          </p:nvPr>
        </p:nvSpPr>
        <p:spPr/>
        <p:txBody>
          <a:bodyPr/>
          <a:lstStyle/>
          <a:p>
            <a:endParaRPr lang="it-IT"/>
          </a:p>
        </p:txBody>
      </p:sp>
      <p:sp>
        <p:nvSpPr>
          <p:cNvPr id="5" name="Segnaposto numero diapositiva 4"/>
          <p:cNvSpPr>
            <a:spLocks noGrp="1"/>
          </p:cNvSpPr>
          <p:nvPr>
            <p:ph type="sldNum" sz="quarter" idx="12"/>
          </p:nvPr>
        </p:nvSpPr>
        <p:spPr/>
        <p:txBody>
          <a:bodyPr/>
          <a:lstStyle/>
          <a:p>
            <a:fld id="{8362AF56-4235-4327-8CE0-1F1F5D85FCCB}" type="slidenum">
              <a:rPr lang="it-IT" smtClean="0"/>
              <a:pPr/>
              <a:t>‹N›</a:t>
            </a:fld>
            <a:endParaRPr lang="it-IT"/>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E6E4B748-BCA9-42C1-858B-39DD0CC26ABA}" type="datetimeFigureOut">
              <a:rPr lang="it-IT" smtClean="0"/>
              <a:pPr/>
              <a:t>26/09/2014</a:t>
            </a:fld>
            <a:endParaRPr lang="it-IT"/>
          </a:p>
        </p:txBody>
      </p:sp>
      <p:sp>
        <p:nvSpPr>
          <p:cNvPr id="3" name="Segnaposto piè di pagina 2"/>
          <p:cNvSpPr>
            <a:spLocks noGrp="1"/>
          </p:cNvSpPr>
          <p:nvPr>
            <p:ph type="ftr" sz="quarter" idx="11"/>
          </p:nvPr>
        </p:nvSpPr>
        <p:spPr/>
        <p:txBody>
          <a:bodyPr/>
          <a:lstStyle/>
          <a:p>
            <a:endParaRPr lang="it-IT"/>
          </a:p>
        </p:txBody>
      </p:sp>
      <p:sp>
        <p:nvSpPr>
          <p:cNvPr id="4" name="Segnaposto numero diapositiva 3"/>
          <p:cNvSpPr>
            <a:spLocks noGrp="1"/>
          </p:cNvSpPr>
          <p:nvPr>
            <p:ph type="sldNum" sz="quarter" idx="12"/>
          </p:nvPr>
        </p:nvSpPr>
        <p:spPr/>
        <p:txBody>
          <a:bodyPr/>
          <a:lstStyle/>
          <a:p>
            <a:fld id="{8362AF56-4235-4327-8CE0-1F1F5D85FCCB}" type="slidenum">
              <a:rPr lang="it-IT" smtClean="0"/>
              <a:pPr/>
              <a:t>‹N›</a:t>
            </a:fld>
            <a:endParaRPr lang="it-IT"/>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E6E4B748-BCA9-42C1-858B-39DD0CC26ABA}" type="datetimeFigureOut">
              <a:rPr lang="it-IT" smtClean="0"/>
              <a:pPr/>
              <a:t>26/09/2014</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8362AF56-4235-4327-8CE0-1F1F5D85FCCB}" type="slidenum">
              <a:rPr lang="it-IT" smtClean="0"/>
              <a:pPr/>
              <a:t>‹N›</a:t>
            </a:fld>
            <a:endParaRPr lang="it-IT"/>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E6E4B748-BCA9-42C1-858B-39DD0CC26ABA}" type="datetimeFigureOut">
              <a:rPr lang="it-IT" smtClean="0"/>
              <a:pPr/>
              <a:t>26/09/2014</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8362AF56-4235-4327-8CE0-1F1F5D85FCCB}" type="slidenum">
              <a:rPr lang="it-IT" smtClean="0"/>
              <a:pPr/>
              <a:t>‹N›</a:t>
            </a:fld>
            <a:endParaRPr lang="it-IT"/>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it-IT" smtClean="0"/>
              <a:t>Fare clic per modificare lo stile del titolo</a:t>
            </a:r>
            <a:endParaRPr lang="it-IT"/>
          </a:p>
        </p:txBody>
      </p:sp>
      <p:sp>
        <p:nvSpPr>
          <p:cNvPr id="3" name="Segnaposto tes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6E4B748-BCA9-42C1-858B-39DD0CC26ABA}" type="datetimeFigureOut">
              <a:rPr lang="it-IT" smtClean="0"/>
              <a:pPr/>
              <a:t>26/09/2014</a:t>
            </a:fld>
            <a:endParaRPr lang="it-IT"/>
          </a:p>
        </p:txBody>
      </p:sp>
      <p:sp>
        <p:nvSpPr>
          <p:cNvPr id="5" name="Segnaposto piè di pa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362AF56-4235-4327-8CE0-1F1F5D85FCCB}" type="slidenum">
              <a:rPr lang="it-IT" smtClean="0"/>
              <a:pPr/>
              <a:t>‹N›</a:t>
            </a:fld>
            <a:endParaRPr lang="it-IT"/>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18.jpeg"/><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17.jpeg"/><Relationship Id="rId5" Type="http://schemas.openxmlformats.org/officeDocument/2006/relationships/image" Target="../media/image16.emf"/><Relationship Id="rId4" Type="http://schemas.openxmlformats.org/officeDocument/2006/relationships/oleObject" Target="../embeddings/Documento_di_Microsoft_Word_97_-_20031.doc"/></Relationships>
</file>

<file path=ppt/slides/_rels/slide100.xml.rels><?xml version="1.0" encoding="UTF-8" standalone="yes"?>
<Relationships xmlns="http://schemas.openxmlformats.org/package/2006/relationships"><Relationship Id="rId3" Type="http://schemas.openxmlformats.org/officeDocument/2006/relationships/image" Target="../media/image299.jpe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300.jpeg"/></Relationships>
</file>

<file path=ppt/slides/_rels/slide101.xml.rels><?xml version="1.0" encoding="UTF-8" standalone="yes"?>
<Relationships xmlns="http://schemas.openxmlformats.org/package/2006/relationships"><Relationship Id="rId3" Type="http://schemas.openxmlformats.org/officeDocument/2006/relationships/image" Target="../media/image301.jpeg"/><Relationship Id="rId2" Type="http://schemas.openxmlformats.org/officeDocument/2006/relationships/notesSlide" Target="../notesSlides/notesSlide15.xml"/><Relationship Id="rId1" Type="http://schemas.openxmlformats.org/officeDocument/2006/relationships/slideLayout" Target="../slideLayouts/slideLayout4.xml"/><Relationship Id="rId6" Type="http://schemas.openxmlformats.org/officeDocument/2006/relationships/image" Target="../media/image304.jpeg"/><Relationship Id="rId5" Type="http://schemas.openxmlformats.org/officeDocument/2006/relationships/image" Target="../media/image303.jpeg"/><Relationship Id="rId4" Type="http://schemas.openxmlformats.org/officeDocument/2006/relationships/image" Target="../media/image302.jpeg"/></Relationships>
</file>

<file path=ppt/slides/_rels/slide102.xml.rels><?xml version="1.0" encoding="UTF-8" standalone="yes"?>
<Relationships xmlns="http://schemas.openxmlformats.org/package/2006/relationships"><Relationship Id="rId3" Type="http://schemas.openxmlformats.org/officeDocument/2006/relationships/image" Target="../media/image305.jpe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308.jpeg"/><Relationship Id="rId5" Type="http://schemas.openxmlformats.org/officeDocument/2006/relationships/image" Target="../media/image307.jpeg"/><Relationship Id="rId4" Type="http://schemas.openxmlformats.org/officeDocument/2006/relationships/image" Target="../media/image306.jpeg"/></Relationships>
</file>

<file path=ppt/slides/_rels/slide103.xml.rels><?xml version="1.0" encoding="UTF-8" standalone="yes"?>
<Relationships xmlns="http://schemas.openxmlformats.org/package/2006/relationships"><Relationship Id="rId2" Type="http://schemas.openxmlformats.org/officeDocument/2006/relationships/image" Target="../media/image309.jpeg"/><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image" Target="../media/image310.jpeg"/><Relationship Id="rId2" Type="http://schemas.openxmlformats.org/officeDocument/2006/relationships/notesSlide" Target="../notesSlides/notesSlide17.xml"/><Relationship Id="rId1" Type="http://schemas.openxmlformats.org/officeDocument/2006/relationships/slideLayout" Target="../slideLayouts/slideLayout4.xml"/><Relationship Id="rId6" Type="http://schemas.openxmlformats.org/officeDocument/2006/relationships/image" Target="../media/image313.jpeg"/><Relationship Id="rId5" Type="http://schemas.openxmlformats.org/officeDocument/2006/relationships/image" Target="../media/image312.jpeg"/><Relationship Id="rId4" Type="http://schemas.openxmlformats.org/officeDocument/2006/relationships/image" Target="../media/image311.jpeg"/></Relationships>
</file>

<file path=ppt/slides/_rels/slide105.xml.rels><?xml version="1.0" encoding="UTF-8" standalone="yes"?>
<Relationships xmlns="http://schemas.openxmlformats.org/package/2006/relationships"><Relationship Id="rId2" Type="http://schemas.openxmlformats.org/officeDocument/2006/relationships/image" Target="../media/image314.png"/><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image" Target="../media/image316.jpeg"/><Relationship Id="rId2" Type="http://schemas.openxmlformats.org/officeDocument/2006/relationships/image" Target="../media/image315.jpeg"/><Relationship Id="rId1" Type="http://schemas.openxmlformats.org/officeDocument/2006/relationships/slideLayout" Target="../slideLayouts/slideLayout2.xml"/><Relationship Id="rId5" Type="http://schemas.openxmlformats.org/officeDocument/2006/relationships/image" Target="../media/image318.jpeg"/><Relationship Id="rId4" Type="http://schemas.openxmlformats.org/officeDocument/2006/relationships/image" Target="../media/image317.jpeg"/></Relationships>
</file>

<file path=ppt/slides/_rels/slide107.xml.rels><?xml version="1.0" encoding="UTF-8" standalone="yes"?>
<Relationships xmlns="http://schemas.openxmlformats.org/package/2006/relationships"><Relationship Id="rId3" Type="http://schemas.openxmlformats.org/officeDocument/2006/relationships/image" Target="../media/image320.jpeg"/><Relationship Id="rId2" Type="http://schemas.openxmlformats.org/officeDocument/2006/relationships/image" Target="../media/image319.jpeg"/><Relationship Id="rId1" Type="http://schemas.openxmlformats.org/officeDocument/2006/relationships/slideLayout" Target="../slideLayouts/slideLayout4.xml"/><Relationship Id="rId5" Type="http://schemas.openxmlformats.org/officeDocument/2006/relationships/image" Target="../media/image322.jpeg"/><Relationship Id="rId4" Type="http://schemas.openxmlformats.org/officeDocument/2006/relationships/image" Target="../media/image321.jpeg"/></Relationships>
</file>

<file path=ppt/slides/_rels/slide108.xml.rels><?xml version="1.0" encoding="UTF-8" standalone="yes"?>
<Relationships xmlns="http://schemas.openxmlformats.org/package/2006/relationships"><Relationship Id="rId2" Type="http://schemas.openxmlformats.org/officeDocument/2006/relationships/image" Target="../media/image323.jpeg"/><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image" Target="../media/image324.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4.xml"/><Relationship Id="rId6" Type="http://schemas.openxmlformats.org/officeDocument/2006/relationships/image" Target="../media/image23.tiff"/><Relationship Id="rId5" Type="http://schemas.openxmlformats.org/officeDocument/2006/relationships/image" Target="../media/image22.jpeg"/><Relationship Id="rId4" Type="http://schemas.openxmlformats.org/officeDocument/2006/relationships/image" Target="../media/image21.jpeg"/></Relationships>
</file>

<file path=ppt/slides/_rels/slide110.xml.rels><?xml version="1.0" encoding="UTF-8" standalone="yes"?>
<Relationships xmlns="http://schemas.openxmlformats.org/package/2006/relationships"><Relationship Id="rId2" Type="http://schemas.openxmlformats.org/officeDocument/2006/relationships/image" Target="../media/image325.jpeg"/><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image" Target="../media/image326.jpeg"/><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image" Target="../media/image327.jpeg"/><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3" Type="http://schemas.openxmlformats.org/officeDocument/2006/relationships/image" Target="../media/image329.jpeg"/><Relationship Id="rId2" Type="http://schemas.openxmlformats.org/officeDocument/2006/relationships/image" Target="../media/image328.jpeg"/><Relationship Id="rId1" Type="http://schemas.openxmlformats.org/officeDocument/2006/relationships/slideLayout" Target="../slideLayouts/slideLayout4.xml"/><Relationship Id="rId6" Type="http://schemas.openxmlformats.org/officeDocument/2006/relationships/image" Target="../media/image332.jpeg"/><Relationship Id="rId5" Type="http://schemas.openxmlformats.org/officeDocument/2006/relationships/image" Target="../media/image331.jpeg"/><Relationship Id="rId4" Type="http://schemas.openxmlformats.org/officeDocument/2006/relationships/image" Target="../media/image330.jpeg"/></Relationships>
</file>

<file path=ppt/slides/_rels/slide114.xml.rels><?xml version="1.0" encoding="UTF-8" standalone="yes"?>
<Relationships xmlns="http://schemas.openxmlformats.org/package/2006/relationships"><Relationship Id="rId3" Type="http://schemas.openxmlformats.org/officeDocument/2006/relationships/image" Target="../media/image333.jpe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334.jpeg"/></Relationships>
</file>

<file path=ppt/slides/_rels/slide115.xml.rels><?xml version="1.0" encoding="UTF-8" standalone="yes"?>
<Relationships xmlns="http://schemas.openxmlformats.org/package/2006/relationships"><Relationship Id="rId3" Type="http://schemas.openxmlformats.org/officeDocument/2006/relationships/image" Target="../media/image335.jpe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338.jpeg"/><Relationship Id="rId5" Type="http://schemas.openxmlformats.org/officeDocument/2006/relationships/image" Target="../media/image337.png"/><Relationship Id="rId4" Type="http://schemas.openxmlformats.org/officeDocument/2006/relationships/image" Target="../media/image336.jpeg"/></Relationships>
</file>

<file path=ppt/slides/_rels/slide116.xml.rels><?xml version="1.0" encoding="UTF-8" standalone="yes"?>
<Relationships xmlns="http://schemas.openxmlformats.org/package/2006/relationships"><Relationship Id="rId3" Type="http://schemas.openxmlformats.org/officeDocument/2006/relationships/image" Target="../media/image339.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2.xml"/><Relationship Id="rId4" Type="http://schemas.openxmlformats.org/officeDocument/2006/relationships/image" Target="../media/image26.jpeg"/></Relationships>
</file>

<file path=ppt/slides/_rels/slide13.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2.xml"/><Relationship Id="rId5" Type="http://schemas.openxmlformats.org/officeDocument/2006/relationships/image" Target="../media/image33.jpeg"/><Relationship Id="rId4" Type="http://schemas.openxmlformats.org/officeDocument/2006/relationships/image" Target="../media/image32.jpeg"/></Relationships>
</file>

<file path=ppt/slides/_rels/slide16.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2.xml"/><Relationship Id="rId4" Type="http://schemas.openxmlformats.org/officeDocument/2006/relationships/image" Target="../media/image36.jpeg"/></Relationships>
</file>

<file path=ppt/slides/_rels/slide17.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2.jpeg"/><Relationship Id="rId5" Type="http://schemas.openxmlformats.org/officeDocument/2006/relationships/image" Target="../media/image41.jpeg"/><Relationship Id="rId4" Type="http://schemas.openxmlformats.org/officeDocument/2006/relationships/image" Target="../media/image40.jpeg"/></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20.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46.jpeg"/><Relationship Id="rId5" Type="http://schemas.openxmlformats.org/officeDocument/2006/relationships/image" Target="../media/image45.jpeg"/><Relationship Id="rId4" Type="http://schemas.openxmlformats.org/officeDocument/2006/relationships/image" Target="../media/image44.jpeg"/></Relationships>
</file>

<file path=ppt/slides/_rels/slide21.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50.jpeg"/><Relationship Id="rId5" Type="http://schemas.openxmlformats.org/officeDocument/2006/relationships/image" Target="../media/image49.jpeg"/><Relationship Id="rId4" Type="http://schemas.openxmlformats.org/officeDocument/2006/relationships/image" Target="../media/image48.jpeg"/></Relationships>
</file>

<file path=ppt/slides/_rels/slide22.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53.jpeg"/><Relationship Id="rId4" Type="http://schemas.openxmlformats.org/officeDocument/2006/relationships/image" Target="../media/image52.jpeg"/></Relationships>
</file>

<file path=ppt/slides/_rels/slide23.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58.jpeg"/><Relationship Id="rId5" Type="http://schemas.openxmlformats.org/officeDocument/2006/relationships/image" Target="../media/image57.jpeg"/><Relationship Id="rId4" Type="http://schemas.openxmlformats.org/officeDocument/2006/relationships/image" Target="../media/image56.jpeg"/></Relationships>
</file>

<file path=ppt/slides/_rels/slide25.xml.rels><?xml version="1.0" encoding="UTF-8" standalone="yes"?>
<Relationships xmlns="http://schemas.openxmlformats.org/package/2006/relationships"><Relationship Id="rId3" Type="http://schemas.openxmlformats.org/officeDocument/2006/relationships/image" Target="../media/image60.jpeg"/><Relationship Id="rId7" Type="http://schemas.openxmlformats.org/officeDocument/2006/relationships/image" Target="../media/image64.jpeg"/><Relationship Id="rId2" Type="http://schemas.openxmlformats.org/officeDocument/2006/relationships/image" Target="../media/image59.jpeg"/><Relationship Id="rId1" Type="http://schemas.openxmlformats.org/officeDocument/2006/relationships/slideLayout" Target="../slideLayouts/slideLayout2.xml"/><Relationship Id="rId6" Type="http://schemas.openxmlformats.org/officeDocument/2006/relationships/image" Target="../media/image63.jpeg"/><Relationship Id="rId5" Type="http://schemas.openxmlformats.org/officeDocument/2006/relationships/image" Target="../media/image62.jpeg"/><Relationship Id="rId4" Type="http://schemas.openxmlformats.org/officeDocument/2006/relationships/image" Target="../media/image61.jpeg"/></Relationships>
</file>

<file path=ppt/slides/_rels/slide26.xml.rels><?xml version="1.0" encoding="UTF-8" standalone="yes"?>
<Relationships xmlns="http://schemas.openxmlformats.org/package/2006/relationships"><Relationship Id="rId8" Type="http://schemas.openxmlformats.org/officeDocument/2006/relationships/image" Target="../media/image70.jpeg"/><Relationship Id="rId13" Type="http://schemas.openxmlformats.org/officeDocument/2006/relationships/image" Target="../media/image75.jpeg"/><Relationship Id="rId18" Type="http://schemas.openxmlformats.org/officeDocument/2006/relationships/image" Target="../media/image80.jpeg"/><Relationship Id="rId3" Type="http://schemas.openxmlformats.org/officeDocument/2006/relationships/image" Target="../media/image65.jpeg"/><Relationship Id="rId21" Type="http://schemas.openxmlformats.org/officeDocument/2006/relationships/image" Target="../media/image83.jpeg"/><Relationship Id="rId7" Type="http://schemas.openxmlformats.org/officeDocument/2006/relationships/image" Target="../media/image69.jpeg"/><Relationship Id="rId12" Type="http://schemas.openxmlformats.org/officeDocument/2006/relationships/image" Target="../media/image74.jpeg"/><Relationship Id="rId17" Type="http://schemas.openxmlformats.org/officeDocument/2006/relationships/image" Target="../media/image79.jpeg"/><Relationship Id="rId2" Type="http://schemas.openxmlformats.org/officeDocument/2006/relationships/image" Target="../media/image59.jpeg"/><Relationship Id="rId16" Type="http://schemas.openxmlformats.org/officeDocument/2006/relationships/image" Target="../media/image78.jpeg"/><Relationship Id="rId20" Type="http://schemas.openxmlformats.org/officeDocument/2006/relationships/image" Target="../media/image82.jpeg"/><Relationship Id="rId1" Type="http://schemas.openxmlformats.org/officeDocument/2006/relationships/slideLayout" Target="../slideLayouts/slideLayout2.xml"/><Relationship Id="rId6" Type="http://schemas.openxmlformats.org/officeDocument/2006/relationships/image" Target="../media/image68.jpeg"/><Relationship Id="rId11" Type="http://schemas.openxmlformats.org/officeDocument/2006/relationships/image" Target="../media/image73.jpeg"/><Relationship Id="rId5" Type="http://schemas.openxmlformats.org/officeDocument/2006/relationships/image" Target="../media/image67.jpeg"/><Relationship Id="rId15" Type="http://schemas.openxmlformats.org/officeDocument/2006/relationships/image" Target="../media/image77.jpeg"/><Relationship Id="rId10" Type="http://schemas.openxmlformats.org/officeDocument/2006/relationships/image" Target="../media/image72.jpeg"/><Relationship Id="rId19" Type="http://schemas.openxmlformats.org/officeDocument/2006/relationships/image" Target="../media/image81.jpeg"/><Relationship Id="rId4" Type="http://schemas.openxmlformats.org/officeDocument/2006/relationships/image" Target="../media/image66.jpeg"/><Relationship Id="rId9" Type="http://schemas.openxmlformats.org/officeDocument/2006/relationships/image" Target="../media/image71.jpeg"/><Relationship Id="rId14" Type="http://schemas.openxmlformats.org/officeDocument/2006/relationships/image" Target="../media/image76.jpeg"/><Relationship Id="rId22" Type="http://schemas.openxmlformats.org/officeDocument/2006/relationships/image" Target="../media/image84.jpeg"/></Relationships>
</file>

<file path=ppt/slides/_rels/slide27.xml.rels><?xml version="1.0" encoding="UTF-8" standalone="yes"?>
<Relationships xmlns="http://schemas.openxmlformats.org/package/2006/relationships"><Relationship Id="rId8" Type="http://schemas.openxmlformats.org/officeDocument/2006/relationships/image" Target="../media/image90.jpeg"/><Relationship Id="rId3" Type="http://schemas.openxmlformats.org/officeDocument/2006/relationships/image" Target="../media/image85.jpeg"/><Relationship Id="rId7" Type="http://schemas.openxmlformats.org/officeDocument/2006/relationships/image" Target="../media/image89.jpe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88.jpeg"/><Relationship Id="rId5" Type="http://schemas.openxmlformats.org/officeDocument/2006/relationships/image" Target="../media/image87.jpeg"/><Relationship Id="rId4" Type="http://schemas.openxmlformats.org/officeDocument/2006/relationships/image" Target="../media/image86.jpeg"/><Relationship Id="rId9" Type="http://schemas.openxmlformats.org/officeDocument/2006/relationships/image" Target="../media/image91.jpeg"/></Relationships>
</file>

<file path=ppt/slides/_rels/slide28.xml.rels><?xml version="1.0" encoding="UTF-8" standalone="yes"?>
<Relationships xmlns="http://schemas.openxmlformats.org/package/2006/relationships"><Relationship Id="rId8" Type="http://schemas.openxmlformats.org/officeDocument/2006/relationships/image" Target="../media/image97.jpeg"/><Relationship Id="rId3" Type="http://schemas.openxmlformats.org/officeDocument/2006/relationships/image" Target="../media/image92.jpeg"/><Relationship Id="rId7" Type="http://schemas.openxmlformats.org/officeDocument/2006/relationships/image" Target="../media/image96.jpe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95.jpeg"/><Relationship Id="rId5" Type="http://schemas.openxmlformats.org/officeDocument/2006/relationships/image" Target="../media/image94.jpeg"/><Relationship Id="rId4" Type="http://schemas.openxmlformats.org/officeDocument/2006/relationships/image" Target="../media/image93.jpeg"/></Relationships>
</file>

<file path=ppt/slides/_rels/slide29.xml.rels><?xml version="1.0" encoding="UTF-8" standalone="yes"?>
<Relationships xmlns="http://schemas.openxmlformats.org/package/2006/relationships"><Relationship Id="rId8" Type="http://schemas.openxmlformats.org/officeDocument/2006/relationships/image" Target="../media/image104.jpeg"/><Relationship Id="rId3" Type="http://schemas.openxmlformats.org/officeDocument/2006/relationships/image" Target="../media/image99.jpeg"/><Relationship Id="rId7" Type="http://schemas.openxmlformats.org/officeDocument/2006/relationships/image" Target="../media/image103.jpeg"/><Relationship Id="rId2" Type="http://schemas.openxmlformats.org/officeDocument/2006/relationships/image" Target="../media/image98.jpeg"/><Relationship Id="rId1" Type="http://schemas.openxmlformats.org/officeDocument/2006/relationships/slideLayout" Target="../slideLayouts/slideLayout2.xml"/><Relationship Id="rId6" Type="http://schemas.openxmlformats.org/officeDocument/2006/relationships/image" Target="../media/image102.jpeg"/><Relationship Id="rId5" Type="http://schemas.openxmlformats.org/officeDocument/2006/relationships/image" Target="../media/image101.jpeg"/><Relationship Id="rId4" Type="http://schemas.openxmlformats.org/officeDocument/2006/relationships/image" Target="../media/image100.jpeg"/></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105.jpe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08.jpeg"/><Relationship Id="rId5" Type="http://schemas.openxmlformats.org/officeDocument/2006/relationships/image" Target="../media/image107.jpeg"/><Relationship Id="rId4" Type="http://schemas.openxmlformats.org/officeDocument/2006/relationships/image" Target="../media/image106.jpeg"/></Relationships>
</file>

<file path=ppt/slides/_rels/slide31.xml.rels><?xml version="1.0" encoding="UTF-8" standalone="yes"?>
<Relationships xmlns="http://schemas.openxmlformats.org/package/2006/relationships"><Relationship Id="rId3" Type="http://schemas.openxmlformats.org/officeDocument/2006/relationships/image" Target="../media/image110.jpeg"/><Relationship Id="rId2" Type="http://schemas.openxmlformats.org/officeDocument/2006/relationships/image" Target="../media/image109.jpeg"/><Relationship Id="rId1" Type="http://schemas.openxmlformats.org/officeDocument/2006/relationships/slideLayout" Target="../slideLayouts/slideLayout2.xml"/><Relationship Id="rId4" Type="http://schemas.openxmlformats.org/officeDocument/2006/relationships/image" Target="../media/image111.jpeg"/></Relationships>
</file>

<file path=ppt/slides/_rels/slide32.xml.rels><?xml version="1.0" encoding="UTF-8" standalone="yes"?>
<Relationships xmlns="http://schemas.openxmlformats.org/package/2006/relationships"><Relationship Id="rId8" Type="http://schemas.openxmlformats.org/officeDocument/2006/relationships/image" Target="../media/image117.jpeg"/><Relationship Id="rId3" Type="http://schemas.openxmlformats.org/officeDocument/2006/relationships/image" Target="../media/image112.jpeg"/><Relationship Id="rId7" Type="http://schemas.openxmlformats.org/officeDocument/2006/relationships/image" Target="../media/image116.jpeg"/><Relationship Id="rId12" Type="http://schemas.openxmlformats.org/officeDocument/2006/relationships/image" Target="../media/image121.jpe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15.jpeg"/><Relationship Id="rId11" Type="http://schemas.openxmlformats.org/officeDocument/2006/relationships/image" Target="../media/image120.jpeg"/><Relationship Id="rId5" Type="http://schemas.openxmlformats.org/officeDocument/2006/relationships/image" Target="../media/image114.jpeg"/><Relationship Id="rId10" Type="http://schemas.openxmlformats.org/officeDocument/2006/relationships/image" Target="../media/image119.jpeg"/><Relationship Id="rId4" Type="http://schemas.openxmlformats.org/officeDocument/2006/relationships/image" Target="../media/image113.jpeg"/><Relationship Id="rId9" Type="http://schemas.openxmlformats.org/officeDocument/2006/relationships/image" Target="../media/image118.jpeg"/></Relationships>
</file>

<file path=ppt/slides/_rels/slide33.xml.rels><?xml version="1.0" encoding="UTF-8" standalone="yes"?>
<Relationships xmlns="http://schemas.openxmlformats.org/package/2006/relationships"><Relationship Id="rId8" Type="http://schemas.openxmlformats.org/officeDocument/2006/relationships/image" Target="../media/image127.jpeg"/><Relationship Id="rId13" Type="http://schemas.openxmlformats.org/officeDocument/2006/relationships/image" Target="../media/image132.jpeg"/><Relationship Id="rId18" Type="http://schemas.openxmlformats.org/officeDocument/2006/relationships/image" Target="../media/image137.jpeg"/><Relationship Id="rId3" Type="http://schemas.openxmlformats.org/officeDocument/2006/relationships/image" Target="../media/image122.jpeg"/><Relationship Id="rId7" Type="http://schemas.openxmlformats.org/officeDocument/2006/relationships/image" Target="../media/image126.jpeg"/><Relationship Id="rId12" Type="http://schemas.openxmlformats.org/officeDocument/2006/relationships/image" Target="../media/image131.jpeg"/><Relationship Id="rId17" Type="http://schemas.openxmlformats.org/officeDocument/2006/relationships/image" Target="../media/image136.jpeg"/><Relationship Id="rId2" Type="http://schemas.openxmlformats.org/officeDocument/2006/relationships/notesSlide" Target="../notesSlides/notesSlide10.xml"/><Relationship Id="rId16" Type="http://schemas.openxmlformats.org/officeDocument/2006/relationships/image" Target="../media/image135.jpeg"/><Relationship Id="rId20" Type="http://schemas.openxmlformats.org/officeDocument/2006/relationships/image" Target="../media/image139.jpeg"/><Relationship Id="rId1" Type="http://schemas.openxmlformats.org/officeDocument/2006/relationships/slideLayout" Target="../slideLayouts/slideLayout2.xml"/><Relationship Id="rId6" Type="http://schemas.openxmlformats.org/officeDocument/2006/relationships/image" Target="../media/image125.jpeg"/><Relationship Id="rId11" Type="http://schemas.openxmlformats.org/officeDocument/2006/relationships/image" Target="../media/image130.jpeg"/><Relationship Id="rId5" Type="http://schemas.openxmlformats.org/officeDocument/2006/relationships/image" Target="../media/image124.jpeg"/><Relationship Id="rId15" Type="http://schemas.openxmlformats.org/officeDocument/2006/relationships/image" Target="../media/image134.jpeg"/><Relationship Id="rId10" Type="http://schemas.openxmlformats.org/officeDocument/2006/relationships/image" Target="../media/image129.jpeg"/><Relationship Id="rId19" Type="http://schemas.openxmlformats.org/officeDocument/2006/relationships/image" Target="../media/image138.jpeg"/><Relationship Id="rId4" Type="http://schemas.openxmlformats.org/officeDocument/2006/relationships/image" Target="../media/image123.jpeg"/><Relationship Id="rId9" Type="http://schemas.openxmlformats.org/officeDocument/2006/relationships/image" Target="../media/image128.jpeg"/><Relationship Id="rId14" Type="http://schemas.openxmlformats.org/officeDocument/2006/relationships/image" Target="../media/image133.jpeg"/></Relationships>
</file>

<file path=ppt/slides/_rels/slide34.xml.rels><?xml version="1.0" encoding="UTF-8" standalone="yes"?>
<Relationships xmlns="http://schemas.openxmlformats.org/package/2006/relationships"><Relationship Id="rId8" Type="http://schemas.openxmlformats.org/officeDocument/2006/relationships/image" Target="../media/image145.jpeg"/><Relationship Id="rId3" Type="http://schemas.openxmlformats.org/officeDocument/2006/relationships/image" Target="../media/image140.jpeg"/><Relationship Id="rId7" Type="http://schemas.openxmlformats.org/officeDocument/2006/relationships/image" Target="../media/image144.jpe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43.jpeg"/><Relationship Id="rId11" Type="http://schemas.openxmlformats.org/officeDocument/2006/relationships/image" Target="../media/image148.jpeg"/><Relationship Id="rId5" Type="http://schemas.openxmlformats.org/officeDocument/2006/relationships/image" Target="../media/image142.jpeg"/><Relationship Id="rId10" Type="http://schemas.openxmlformats.org/officeDocument/2006/relationships/image" Target="../media/image147.jpeg"/><Relationship Id="rId4" Type="http://schemas.openxmlformats.org/officeDocument/2006/relationships/image" Target="../media/image141.jpeg"/><Relationship Id="rId9" Type="http://schemas.openxmlformats.org/officeDocument/2006/relationships/image" Target="../media/image146.jpeg"/></Relationships>
</file>

<file path=ppt/slides/_rels/slide35.xml.rels><?xml version="1.0" encoding="UTF-8" standalone="yes"?>
<Relationships xmlns="http://schemas.openxmlformats.org/package/2006/relationships"><Relationship Id="rId2" Type="http://schemas.openxmlformats.org/officeDocument/2006/relationships/image" Target="../media/image149.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image" Target="../media/image2.jpeg"/><Relationship Id="rId1" Type="http://schemas.openxmlformats.org/officeDocument/2006/relationships/slideLayout" Target="../slideLayouts/slideLayout7.xml"/><Relationship Id="rId4" Type="http://schemas.openxmlformats.org/officeDocument/2006/relationships/image" Target="../media/image151.png"/></Relationships>
</file>

<file path=ppt/slides/_rels/slide37.xml.rels><?xml version="1.0" encoding="UTF-8" standalone="yes"?>
<Relationships xmlns="http://schemas.openxmlformats.org/package/2006/relationships"><Relationship Id="rId3" Type="http://schemas.openxmlformats.org/officeDocument/2006/relationships/image" Target="../media/image152.jpeg"/><Relationship Id="rId2" Type="http://schemas.openxmlformats.org/officeDocument/2006/relationships/image" Target="../media/image2.jpeg"/><Relationship Id="rId1" Type="http://schemas.openxmlformats.org/officeDocument/2006/relationships/slideLayout" Target="../slideLayouts/slideLayout7.xml"/><Relationship Id="rId6" Type="http://schemas.openxmlformats.org/officeDocument/2006/relationships/image" Target="../media/image155.jpeg"/><Relationship Id="rId5" Type="http://schemas.openxmlformats.org/officeDocument/2006/relationships/image" Target="../media/image154.jpeg"/><Relationship Id="rId4" Type="http://schemas.openxmlformats.org/officeDocument/2006/relationships/image" Target="../media/image153.jpeg"/></Relationships>
</file>

<file path=ppt/slides/_rels/slide38.xml.rels><?xml version="1.0" encoding="UTF-8" standalone="yes"?>
<Relationships xmlns="http://schemas.openxmlformats.org/package/2006/relationships"><Relationship Id="rId3" Type="http://schemas.openxmlformats.org/officeDocument/2006/relationships/image" Target="../media/image156.jpeg"/><Relationship Id="rId2" Type="http://schemas.openxmlformats.org/officeDocument/2006/relationships/image" Target="../media/image2.jpeg"/><Relationship Id="rId1" Type="http://schemas.openxmlformats.org/officeDocument/2006/relationships/slideLayout" Target="../slideLayouts/slideLayout7.xml"/><Relationship Id="rId4" Type="http://schemas.openxmlformats.org/officeDocument/2006/relationships/image" Target="../media/image157.jpeg"/></Relationships>
</file>

<file path=ppt/slides/_rels/slide3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158.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159.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160.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161.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162.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163.jpeg"/><Relationship Id="rId2" Type="http://schemas.openxmlformats.org/officeDocument/2006/relationships/image" Target="../media/image2.jpeg"/><Relationship Id="rId1" Type="http://schemas.openxmlformats.org/officeDocument/2006/relationships/slideLayout" Target="../slideLayouts/slideLayout7.xml"/><Relationship Id="rId4" Type="http://schemas.openxmlformats.org/officeDocument/2006/relationships/image" Target="../media/image164.jpeg"/></Relationships>
</file>

<file path=ppt/slides/_rels/slide4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7.xml"/><Relationship Id="rId4" Type="http://schemas.openxmlformats.org/officeDocument/2006/relationships/image" Target="../media/image11.jpeg"/></Relationships>
</file>

<file path=ppt/slides/_rels/slide50.xml.rels><?xml version="1.0" encoding="UTF-8" standalone="yes"?>
<Relationships xmlns="http://schemas.openxmlformats.org/package/2006/relationships"><Relationship Id="rId2" Type="http://schemas.openxmlformats.org/officeDocument/2006/relationships/image" Target="../media/image165.jpe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166.jpe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167.jpe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168.jpe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169.jpeg"/><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3" Type="http://schemas.openxmlformats.org/officeDocument/2006/relationships/image" Target="../media/image170.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171.jpe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172.jpe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173.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174.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image" Target="../media/image175.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image" Target="../media/image176.jpe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image" Target="../media/image177.jpeg"/><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3" Type="http://schemas.openxmlformats.org/officeDocument/2006/relationships/image" Target="../media/image178.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image" Target="../media/image179.jpe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image" Target="../media/image180.jpeg"/><Relationship Id="rId2" Type="http://schemas.openxmlformats.org/officeDocument/2006/relationships/image" Target="../media/image2.jpeg"/><Relationship Id="rId1" Type="http://schemas.openxmlformats.org/officeDocument/2006/relationships/slideLayout" Target="../slideLayouts/slideLayout7.xml"/><Relationship Id="rId6" Type="http://schemas.openxmlformats.org/officeDocument/2006/relationships/image" Target="../media/image183.jpeg"/><Relationship Id="rId5" Type="http://schemas.openxmlformats.org/officeDocument/2006/relationships/image" Target="../media/image182.png"/><Relationship Id="rId4" Type="http://schemas.openxmlformats.org/officeDocument/2006/relationships/image" Target="../media/image181.png"/></Relationships>
</file>

<file path=ppt/slides/_rels/slide67.xml.rels><?xml version="1.0" encoding="UTF-8" standalone="yes"?>
<Relationships xmlns="http://schemas.openxmlformats.org/package/2006/relationships"><Relationship Id="rId3" Type="http://schemas.openxmlformats.org/officeDocument/2006/relationships/image" Target="../media/image184.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3" Type="http://schemas.openxmlformats.org/officeDocument/2006/relationships/image" Target="../media/image185.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86.jpe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3" Type="http://schemas.openxmlformats.org/officeDocument/2006/relationships/image" Target="../media/image188.jpeg"/><Relationship Id="rId2" Type="http://schemas.openxmlformats.org/officeDocument/2006/relationships/image" Target="../media/image187.jpeg"/><Relationship Id="rId1" Type="http://schemas.openxmlformats.org/officeDocument/2006/relationships/slideLayout" Target="../slideLayouts/slideLayout8.xml"/></Relationships>
</file>

<file path=ppt/slides/_rels/slide71.xml.rels><?xml version="1.0" encoding="UTF-8" standalone="yes"?>
<Relationships xmlns="http://schemas.openxmlformats.org/package/2006/relationships"><Relationship Id="rId3" Type="http://schemas.openxmlformats.org/officeDocument/2006/relationships/image" Target="../media/image190.jpeg"/><Relationship Id="rId2" Type="http://schemas.openxmlformats.org/officeDocument/2006/relationships/image" Target="../media/image189.jpeg"/><Relationship Id="rId1" Type="http://schemas.openxmlformats.org/officeDocument/2006/relationships/slideLayout" Target="../slideLayouts/slideLayout8.xml"/><Relationship Id="rId6" Type="http://schemas.openxmlformats.org/officeDocument/2006/relationships/image" Target="../media/image193.jpeg"/><Relationship Id="rId5" Type="http://schemas.openxmlformats.org/officeDocument/2006/relationships/image" Target="../media/image192.jpeg"/><Relationship Id="rId4" Type="http://schemas.openxmlformats.org/officeDocument/2006/relationships/image" Target="../media/image191.jpeg"/></Relationships>
</file>

<file path=ppt/slides/_rels/slide72.xml.rels><?xml version="1.0" encoding="UTF-8" standalone="yes"?>
<Relationships xmlns="http://schemas.openxmlformats.org/package/2006/relationships"><Relationship Id="rId8" Type="http://schemas.openxmlformats.org/officeDocument/2006/relationships/image" Target="../media/image200.jpeg"/><Relationship Id="rId3" Type="http://schemas.openxmlformats.org/officeDocument/2006/relationships/image" Target="../media/image195.jpeg"/><Relationship Id="rId7" Type="http://schemas.openxmlformats.org/officeDocument/2006/relationships/image" Target="../media/image199.jpeg"/><Relationship Id="rId2" Type="http://schemas.openxmlformats.org/officeDocument/2006/relationships/image" Target="../media/image194.jpeg"/><Relationship Id="rId1" Type="http://schemas.openxmlformats.org/officeDocument/2006/relationships/slideLayout" Target="../slideLayouts/slideLayout8.xml"/><Relationship Id="rId6" Type="http://schemas.openxmlformats.org/officeDocument/2006/relationships/image" Target="../media/image198.jpeg"/><Relationship Id="rId5" Type="http://schemas.openxmlformats.org/officeDocument/2006/relationships/image" Target="../media/image197.jpeg"/><Relationship Id="rId4" Type="http://schemas.openxmlformats.org/officeDocument/2006/relationships/image" Target="../media/image196.jpeg"/></Relationships>
</file>

<file path=ppt/slides/_rels/slide73.xml.rels><?xml version="1.0" encoding="UTF-8" standalone="yes"?>
<Relationships xmlns="http://schemas.openxmlformats.org/package/2006/relationships"><Relationship Id="rId3" Type="http://schemas.openxmlformats.org/officeDocument/2006/relationships/image" Target="../media/image202.jpeg"/><Relationship Id="rId2" Type="http://schemas.openxmlformats.org/officeDocument/2006/relationships/image" Target="../media/image201.jpeg"/><Relationship Id="rId1" Type="http://schemas.openxmlformats.org/officeDocument/2006/relationships/slideLayout" Target="../slideLayouts/slideLayout8.xml"/><Relationship Id="rId5" Type="http://schemas.openxmlformats.org/officeDocument/2006/relationships/image" Target="../media/image204.jpeg"/><Relationship Id="rId4" Type="http://schemas.openxmlformats.org/officeDocument/2006/relationships/image" Target="../media/image203.jpeg"/></Relationships>
</file>

<file path=ppt/slides/_rels/slide74.xml.rels><?xml version="1.0" encoding="UTF-8" standalone="yes"?>
<Relationships xmlns="http://schemas.openxmlformats.org/package/2006/relationships"><Relationship Id="rId3" Type="http://schemas.openxmlformats.org/officeDocument/2006/relationships/image" Target="../media/image206.jpeg"/><Relationship Id="rId2" Type="http://schemas.openxmlformats.org/officeDocument/2006/relationships/image" Target="../media/image205.jpeg"/><Relationship Id="rId1" Type="http://schemas.openxmlformats.org/officeDocument/2006/relationships/slideLayout" Target="../slideLayouts/slideLayout8.xml"/><Relationship Id="rId5" Type="http://schemas.openxmlformats.org/officeDocument/2006/relationships/image" Target="../media/image208.jpeg"/><Relationship Id="rId4" Type="http://schemas.openxmlformats.org/officeDocument/2006/relationships/image" Target="../media/image207.jpeg"/></Relationships>
</file>

<file path=ppt/slides/_rels/slide75.xml.rels><?xml version="1.0" encoding="UTF-8" standalone="yes"?>
<Relationships xmlns="http://schemas.openxmlformats.org/package/2006/relationships"><Relationship Id="rId8" Type="http://schemas.openxmlformats.org/officeDocument/2006/relationships/image" Target="../media/image215.jpeg"/><Relationship Id="rId3" Type="http://schemas.openxmlformats.org/officeDocument/2006/relationships/image" Target="../media/image210.jpeg"/><Relationship Id="rId7" Type="http://schemas.openxmlformats.org/officeDocument/2006/relationships/image" Target="../media/image214.jpeg"/><Relationship Id="rId2" Type="http://schemas.openxmlformats.org/officeDocument/2006/relationships/image" Target="../media/image209.jpeg"/><Relationship Id="rId1" Type="http://schemas.openxmlformats.org/officeDocument/2006/relationships/slideLayout" Target="../slideLayouts/slideLayout8.xml"/><Relationship Id="rId6" Type="http://schemas.openxmlformats.org/officeDocument/2006/relationships/image" Target="../media/image213.jpeg"/><Relationship Id="rId5" Type="http://schemas.openxmlformats.org/officeDocument/2006/relationships/image" Target="../media/image212.jpeg"/><Relationship Id="rId4" Type="http://schemas.openxmlformats.org/officeDocument/2006/relationships/image" Target="../media/image211.jpeg"/></Relationships>
</file>

<file path=ppt/slides/_rels/slide76.xml.rels><?xml version="1.0" encoding="UTF-8" standalone="yes"?>
<Relationships xmlns="http://schemas.openxmlformats.org/package/2006/relationships"><Relationship Id="rId3" Type="http://schemas.openxmlformats.org/officeDocument/2006/relationships/image" Target="../media/image217.jpeg"/><Relationship Id="rId2" Type="http://schemas.openxmlformats.org/officeDocument/2006/relationships/image" Target="../media/image216.jpeg"/><Relationship Id="rId1" Type="http://schemas.openxmlformats.org/officeDocument/2006/relationships/slideLayout" Target="../slideLayouts/slideLayout4.xml"/><Relationship Id="rId6" Type="http://schemas.openxmlformats.org/officeDocument/2006/relationships/image" Target="../media/image220.jpeg"/><Relationship Id="rId5" Type="http://schemas.openxmlformats.org/officeDocument/2006/relationships/image" Target="../media/image219.jpeg"/><Relationship Id="rId4" Type="http://schemas.openxmlformats.org/officeDocument/2006/relationships/image" Target="../media/image218.jpeg"/></Relationships>
</file>

<file path=ppt/slides/_rels/slide77.xml.rels><?xml version="1.0" encoding="UTF-8" standalone="yes"?>
<Relationships xmlns="http://schemas.openxmlformats.org/package/2006/relationships"><Relationship Id="rId3" Type="http://schemas.openxmlformats.org/officeDocument/2006/relationships/image" Target="../media/image222.jpeg"/><Relationship Id="rId2" Type="http://schemas.openxmlformats.org/officeDocument/2006/relationships/image" Target="../media/image221.jpeg"/><Relationship Id="rId1" Type="http://schemas.openxmlformats.org/officeDocument/2006/relationships/slideLayout" Target="../slideLayouts/slideLayout8.xml"/><Relationship Id="rId6" Type="http://schemas.openxmlformats.org/officeDocument/2006/relationships/image" Target="../media/image225.jpeg"/><Relationship Id="rId5" Type="http://schemas.openxmlformats.org/officeDocument/2006/relationships/image" Target="../media/image224.png"/><Relationship Id="rId4" Type="http://schemas.openxmlformats.org/officeDocument/2006/relationships/image" Target="../media/image223.jpeg"/></Relationships>
</file>

<file path=ppt/slides/_rels/slide78.xml.rels><?xml version="1.0" encoding="UTF-8" standalone="yes"?>
<Relationships xmlns="http://schemas.openxmlformats.org/package/2006/relationships"><Relationship Id="rId3" Type="http://schemas.openxmlformats.org/officeDocument/2006/relationships/image" Target="../media/image227.jpeg"/><Relationship Id="rId2" Type="http://schemas.openxmlformats.org/officeDocument/2006/relationships/image" Target="../media/image226.jpeg"/><Relationship Id="rId1" Type="http://schemas.openxmlformats.org/officeDocument/2006/relationships/slideLayout" Target="../slideLayouts/slideLayout8.xml"/><Relationship Id="rId5" Type="http://schemas.openxmlformats.org/officeDocument/2006/relationships/image" Target="../media/image229.jpeg"/><Relationship Id="rId4" Type="http://schemas.openxmlformats.org/officeDocument/2006/relationships/image" Target="../media/image228.jpeg"/></Relationships>
</file>

<file path=ppt/slides/_rels/slide79.xml.rels><?xml version="1.0" encoding="UTF-8" standalone="yes"?>
<Relationships xmlns="http://schemas.openxmlformats.org/package/2006/relationships"><Relationship Id="rId3" Type="http://schemas.openxmlformats.org/officeDocument/2006/relationships/image" Target="../media/image231.jpeg"/><Relationship Id="rId2" Type="http://schemas.openxmlformats.org/officeDocument/2006/relationships/image" Target="../media/image230.jpeg"/><Relationship Id="rId1" Type="http://schemas.openxmlformats.org/officeDocument/2006/relationships/slideLayout" Target="../slideLayouts/slideLayout9.xml"/><Relationship Id="rId4" Type="http://schemas.openxmlformats.org/officeDocument/2006/relationships/image" Target="../media/image232.jpeg"/></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3" Type="http://schemas.openxmlformats.org/officeDocument/2006/relationships/image" Target="../media/image234.jpeg"/><Relationship Id="rId2" Type="http://schemas.openxmlformats.org/officeDocument/2006/relationships/image" Target="../media/image233.jpeg"/><Relationship Id="rId1" Type="http://schemas.openxmlformats.org/officeDocument/2006/relationships/slideLayout" Target="../slideLayouts/slideLayout4.xml"/><Relationship Id="rId5" Type="http://schemas.openxmlformats.org/officeDocument/2006/relationships/image" Target="../media/image236.jpeg"/><Relationship Id="rId4" Type="http://schemas.openxmlformats.org/officeDocument/2006/relationships/image" Target="../media/image235.jpeg"/></Relationships>
</file>

<file path=ppt/slides/_rels/slide81.xml.rels><?xml version="1.0" encoding="UTF-8" standalone="yes"?>
<Relationships xmlns="http://schemas.openxmlformats.org/package/2006/relationships"><Relationship Id="rId3" Type="http://schemas.openxmlformats.org/officeDocument/2006/relationships/image" Target="../media/image238.jpeg"/><Relationship Id="rId2" Type="http://schemas.openxmlformats.org/officeDocument/2006/relationships/image" Target="../media/image237.jpeg"/><Relationship Id="rId1" Type="http://schemas.openxmlformats.org/officeDocument/2006/relationships/slideLayout" Target="../slideLayouts/slideLayout4.xml"/></Relationships>
</file>

<file path=ppt/slides/_rels/slide82.xml.rels><?xml version="1.0" encoding="UTF-8" standalone="yes"?>
<Relationships xmlns="http://schemas.openxmlformats.org/package/2006/relationships"><Relationship Id="rId3" Type="http://schemas.openxmlformats.org/officeDocument/2006/relationships/image" Target="../media/image240.jpeg"/><Relationship Id="rId2" Type="http://schemas.openxmlformats.org/officeDocument/2006/relationships/image" Target="../media/image239.jpe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242.jpeg"/><Relationship Id="rId2" Type="http://schemas.openxmlformats.org/officeDocument/2006/relationships/image" Target="../media/image241.jpeg"/><Relationship Id="rId1" Type="http://schemas.openxmlformats.org/officeDocument/2006/relationships/slideLayout" Target="../slideLayouts/slideLayout4.xml"/><Relationship Id="rId4" Type="http://schemas.openxmlformats.org/officeDocument/2006/relationships/image" Target="../media/image243.jpeg"/></Relationships>
</file>

<file path=ppt/slides/_rels/slide84.xml.rels><?xml version="1.0" encoding="UTF-8" standalone="yes"?>
<Relationships xmlns="http://schemas.openxmlformats.org/package/2006/relationships"><Relationship Id="rId3" Type="http://schemas.openxmlformats.org/officeDocument/2006/relationships/image" Target="../media/image245.jpeg"/><Relationship Id="rId2" Type="http://schemas.openxmlformats.org/officeDocument/2006/relationships/image" Target="../media/image244.jpeg"/><Relationship Id="rId1" Type="http://schemas.openxmlformats.org/officeDocument/2006/relationships/slideLayout" Target="../slideLayouts/slideLayout4.xml"/><Relationship Id="rId5" Type="http://schemas.openxmlformats.org/officeDocument/2006/relationships/image" Target="../media/image247.jpeg"/><Relationship Id="rId4" Type="http://schemas.openxmlformats.org/officeDocument/2006/relationships/image" Target="../media/image246.jpeg"/></Relationships>
</file>

<file path=ppt/slides/_rels/slide85.xml.rels><?xml version="1.0" encoding="UTF-8" standalone="yes"?>
<Relationships xmlns="http://schemas.openxmlformats.org/package/2006/relationships"><Relationship Id="rId2" Type="http://schemas.openxmlformats.org/officeDocument/2006/relationships/image" Target="../media/image248.jpe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250.jpeg"/><Relationship Id="rId2" Type="http://schemas.openxmlformats.org/officeDocument/2006/relationships/image" Target="../media/image249.jpeg"/><Relationship Id="rId1" Type="http://schemas.openxmlformats.org/officeDocument/2006/relationships/slideLayout" Target="../slideLayouts/slideLayout4.xml"/><Relationship Id="rId5" Type="http://schemas.openxmlformats.org/officeDocument/2006/relationships/image" Target="../media/image252.jpeg"/><Relationship Id="rId4" Type="http://schemas.openxmlformats.org/officeDocument/2006/relationships/image" Target="../media/image251.jpeg"/></Relationships>
</file>

<file path=ppt/slides/_rels/slide87.xml.rels><?xml version="1.0" encoding="UTF-8" standalone="yes"?>
<Relationships xmlns="http://schemas.openxmlformats.org/package/2006/relationships"><Relationship Id="rId3" Type="http://schemas.openxmlformats.org/officeDocument/2006/relationships/image" Target="../media/image254.jpeg"/><Relationship Id="rId2" Type="http://schemas.openxmlformats.org/officeDocument/2006/relationships/image" Target="../media/image253.jpeg"/><Relationship Id="rId1" Type="http://schemas.openxmlformats.org/officeDocument/2006/relationships/slideLayout" Target="../slideLayouts/slideLayout4.xml"/><Relationship Id="rId6" Type="http://schemas.openxmlformats.org/officeDocument/2006/relationships/image" Target="../media/image257.jpeg"/><Relationship Id="rId5" Type="http://schemas.openxmlformats.org/officeDocument/2006/relationships/image" Target="../media/image256.jpeg"/><Relationship Id="rId4" Type="http://schemas.openxmlformats.org/officeDocument/2006/relationships/image" Target="../media/image255.jpeg"/></Relationships>
</file>

<file path=ppt/slides/_rels/slide88.xml.rels><?xml version="1.0" encoding="UTF-8" standalone="yes"?>
<Relationships xmlns="http://schemas.openxmlformats.org/package/2006/relationships"><Relationship Id="rId3" Type="http://schemas.openxmlformats.org/officeDocument/2006/relationships/image" Target="../media/image259.jpeg"/><Relationship Id="rId2" Type="http://schemas.openxmlformats.org/officeDocument/2006/relationships/image" Target="../media/image258.jpeg"/><Relationship Id="rId1" Type="http://schemas.openxmlformats.org/officeDocument/2006/relationships/slideLayout" Target="../slideLayouts/slideLayout4.xml"/><Relationship Id="rId5" Type="http://schemas.openxmlformats.org/officeDocument/2006/relationships/image" Target="../media/image261.jpeg"/><Relationship Id="rId4" Type="http://schemas.openxmlformats.org/officeDocument/2006/relationships/image" Target="../media/image260.jpeg"/></Relationships>
</file>

<file path=ppt/slides/_rels/slide89.xml.rels><?xml version="1.0" encoding="UTF-8" standalone="yes"?>
<Relationships xmlns="http://schemas.openxmlformats.org/package/2006/relationships"><Relationship Id="rId8" Type="http://schemas.openxmlformats.org/officeDocument/2006/relationships/image" Target="../media/image268.jpeg"/><Relationship Id="rId3" Type="http://schemas.openxmlformats.org/officeDocument/2006/relationships/image" Target="../media/image263.jpeg"/><Relationship Id="rId7" Type="http://schemas.openxmlformats.org/officeDocument/2006/relationships/image" Target="../media/image267.jpeg"/><Relationship Id="rId2" Type="http://schemas.openxmlformats.org/officeDocument/2006/relationships/image" Target="../media/image262.jpeg"/><Relationship Id="rId1" Type="http://schemas.openxmlformats.org/officeDocument/2006/relationships/slideLayout" Target="../slideLayouts/slideLayout8.xml"/><Relationship Id="rId6" Type="http://schemas.openxmlformats.org/officeDocument/2006/relationships/image" Target="../media/image266.jpeg"/><Relationship Id="rId5" Type="http://schemas.openxmlformats.org/officeDocument/2006/relationships/image" Target="../media/image265.jpeg"/><Relationship Id="rId4" Type="http://schemas.openxmlformats.org/officeDocument/2006/relationships/image" Target="../media/image264.jpeg"/><Relationship Id="rId9" Type="http://schemas.openxmlformats.org/officeDocument/2006/relationships/image" Target="../media/image269.jpeg"/></Relationships>
</file>

<file path=ppt/slides/_rels/slide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3" Type="http://schemas.openxmlformats.org/officeDocument/2006/relationships/image" Target="../media/image271.jpeg"/><Relationship Id="rId2" Type="http://schemas.openxmlformats.org/officeDocument/2006/relationships/image" Target="../media/image270.jpeg"/><Relationship Id="rId1" Type="http://schemas.openxmlformats.org/officeDocument/2006/relationships/slideLayout" Target="../slideLayouts/slideLayout8.xml"/><Relationship Id="rId6" Type="http://schemas.openxmlformats.org/officeDocument/2006/relationships/image" Target="../media/image274.jpeg"/><Relationship Id="rId5" Type="http://schemas.openxmlformats.org/officeDocument/2006/relationships/image" Target="../media/image273.jpeg"/><Relationship Id="rId4" Type="http://schemas.openxmlformats.org/officeDocument/2006/relationships/image" Target="../media/image272.jpeg"/></Relationships>
</file>

<file path=ppt/slides/_rels/slide91.xml.rels><?xml version="1.0" encoding="UTF-8" standalone="yes"?>
<Relationships xmlns="http://schemas.openxmlformats.org/package/2006/relationships"><Relationship Id="rId2" Type="http://schemas.openxmlformats.org/officeDocument/2006/relationships/image" Target="../media/image275.jpe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276.jpe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278.jpeg"/><Relationship Id="rId2" Type="http://schemas.openxmlformats.org/officeDocument/2006/relationships/image" Target="../media/image277.jpe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280.jpeg"/><Relationship Id="rId2" Type="http://schemas.openxmlformats.org/officeDocument/2006/relationships/image" Target="../media/image279.jpe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image" Target="../media/image282.jpeg"/><Relationship Id="rId2" Type="http://schemas.openxmlformats.org/officeDocument/2006/relationships/image" Target="../media/image281.jpe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283.jpe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8" Type="http://schemas.openxmlformats.org/officeDocument/2006/relationships/image" Target="../media/image290.jpeg"/><Relationship Id="rId3" Type="http://schemas.openxmlformats.org/officeDocument/2006/relationships/image" Target="../media/image285.jpeg"/><Relationship Id="rId7" Type="http://schemas.openxmlformats.org/officeDocument/2006/relationships/image" Target="../media/image289.jpeg"/><Relationship Id="rId2" Type="http://schemas.openxmlformats.org/officeDocument/2006/relationships/image" Target="../media/image284.jpeg"/><Relationship Id="rId1" Type="http://schemas.openxmlformats.org/officeDocument/2006/relationships/slideLayout" Target="../slideLayouts/slideLayout4.xml"/><Relationship Id="rId6" Type="http://schemas.openxmlformats.org/officeDocument/2006/relationships/image" Target="../media/image288.jpeg"/><Relationship Id="rId5" Type="http://schemas.openxmlformats.org/officeDocument/2006/relationships/image" Target="../media/image287.jpeg"/><Relationship Id="rId10" Type="http://schemas.openxmlformats.org/officeDocument/2006/relationships/image" Target="../media/image292.jpeg"/><Relationship Id="rId4" Type="http://schemas.openxmlformats.org/officeDocument/2006/relationships/image" Target="../media/image286.jpeg"/><Relationship Id="rId9" Type="http://schemas.openxmlformats.org/officeDocument/2006/relationships/image" Target="../media/image291.jpeg"/></Relationships>
</file>

<file path=ppt/slides/_rels/slide98.xml.rels><?xml version="1.0" encoding="UTF-8" standalone="yes"?>
<Relationships xmlns="http://schemas.openxmlformats.org/package/2006/relationships"><Relationship Id="rId3" Type="http://schemas.openxmlformats.org/officeDocument/2006/relationships/image" Target="../media/image293.jpeg"/><Relationship Id="rId7" Type="http://schemas.openxmlformats.org/officeDocument/2006/relationships/image" Target="../media/image297.jpeg"/><Relationship Id="rId2" Type="http://schemas.openxmlformats.org/officeDocument/2006/relationships/notesSlide" Target="../notesSlides/notesSlide12.xml"/><Relationship Id="rId1" Type="http://schemas.openxmlformats.org/officeDocument/2006/relationships/slideLayout" Target="../slideLayouts/slideLayout4.xml"/><Relationship Id="rId6" Type="http://schemas.openxmlformats.org/officeDocument/2006/relationships/image" Target="../media/image296.jpeg"/><Relationship Id="rId5" Type="http://schemas.openxmlformats.org/officeDocument/2006/relationships/image" Target="../media/image295.jpeg"/><Relationship Id="rId4" Type="http://schemas.openxmlformats.org/officeDocument/2006/relationships/image" Target="../media/image294.jpeg"/></Relationships>
</file>

<file path=ppt/slides/_rels/slide99.xml.rels><?xml version="1.0" encoding="UTF-8" standalone="yes"?>
<Relationships xmlns="http://schemas.openxmlformats.org/package/2006/relationships"><Relationship Id="rId3" Type="http://schemas.openxmlformats.org/officeDocument/2006/relationships/image" Target="../media/image298.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3549314" y="202"/>
            <a:ext cx="2065002" cy="2065002"/>
          </a:xfrm>
          <a:prstGeom prst="rect">
            <a:avLst/>
          </a:prstGeom>
        </p:spPr>
      </p:pic>
      <p:pic>
        <p:nvPicPr>
          <p:cNvPr id="4" name="Immagine 3"/>
          <p:cNvPicPr/>
          <p:nvPr/>
        </p:nvPicPr>
        <p:blipFill>
          <a:blip r:embed="rId3" cstate="email">
            <a:extLst>
              <a:ext uri="{28A0092B-C50C-407E-A947-70E740481C1C}">
                <a14:useLocalDpi xmlns:a14="http://schemas.microsoft.com/office/drawing/2010/main" val="0"/>
              </a:ext>
            </a:extLst>
          </a:blip>
          <a:stretch>
            <a:fillRect/>
          </a:stretch>
        </p:blipFill>
        <p:spPr>
          <a:xfrm>
            <a:off x="4139952" y="1700808"/>
            <a:ext cx="936104" cy="900295"/>
          </a:xfrm>
          <a:prstGeom prst="rect">
            <a:avLst/>
          </a:prstGeom>
        </p:spPr>
      </p:pic>
      <p:sp>
        <p:nvSpPr>
          <p:cNvPr id="5" name="CasellaDiTesto 4"/>
          <p:cNvSpPr txBox="1"/>
          <p:nvPr/>
        </p:nvSpPr>
        <p:spPr>
          <a:xfrm>
            <a:off x="2769802" y="2601103"/>
            <a:ext cx="3676403" cy="430887"/>
          </a:xfrm>
          <a:prstGeom prst="rect">
            <a:avLst/>
          </a:prstGeom>
          <a:noFill/>
        </p:spPr>
        <p:txBody>
          <a:bodyPr wrap="square" rtlCol="0">
            <a:spAutoFit/>
          </a:bodyPr>
          <a:lstStyle/>
          <a:p>
            <a:r>
              <a:rPr lang="it-IT" sz="2200" dirty="0" smtClean="0">
                <a:latin typeface="Times New Roman" panose="02020603050405020304" pitchFamily="18" charset="0"/>
                <a:cs typeface="Times New Roman" panose="02020603050405020304" pitchFamily="18" charset="0"/>
              </a:rPr>
              <a:t>Comune di Marciana  Marina</a:t>
            </a:r>
            <a:endParaRPr lang="it-IT" sz="2200" dirty="0">
              <a:latin typeface="Times New Roman" panose="02020603050405020304" pitchFamily="18" charset="0"/>
              <a:cs typeface="Times New Roman" panose="02020603050405020304" pitchFamily="18" charset="0"/>
            </a:endParaRPr>
          </a:p>
        </p:txBody>
      </p:sp>
      <p:sp>
        <p:nvSpPr>
          <p:cNvPr id="7" name="CasellaDiTesto 6"/>
          <p:cNvSpPr txBox="1"/>
          <p:nvPr/>
        </p:nvSpPr>
        <p:spPr>
          <a:xfrm>
            <a:off x="1242598" y="3385190"/>
            <a:ext cx="6678431" cy="892552"/>
          </a:xfrm>
          <a:prstGeom prst="rect">
            <a:avLst/>
          </a:prstGeom>
          <a:noFill/>
        </p:spPr>
        <p:txBody>
          <a:bodyPr wrap="none" rtlCol="0">
            <a:spAutoFit/>
          </a:bodyPr>
          <a:lstStyle/>
          <a:p>
            <a:pPr algn="ctr"/>
            <a:r>
              <a:rPr lang="it-IT" sz="2400" dirty="0" smtClean="0">
                <a:latin typeface="Times New Roman" panose="02020603050405020304" pitchFamily="18" charset="0"/>
                <a:cs typeface="Times New Roman" panose="02020603050405020304" pitchFamily="18" charset="0"/>
              </a:rPr>
              <a:t>Riqualificazione del Lungomare di Marciana Marina</a:t>
            </a:r>
          </a:p>
          <a:p>
            <a:pPr algn="ctr"/>
            <a:r>
              <a:rPr lang="it-IT" sz="2800" dirty="0" smtClean="0">
                <a:latin typeface="Times New Roman" panose="02020603050405020304" pitchFamily="18" charset="0"/>
                <a:cs typeface="Times New Roman" panose="02020603050405020304" pitchFamily="18" charset="0"/>
              </a:rPr>
              <a:t>«</a:t>
            </a:r>
            <a:r>
              <a:rPr lang="it-IT" sz="2400" dirty="0" smtClean="0">
                <a:latin typeface="Times New Roman" panose="02020603050405020304" pitchFamily="18" charset="0"/>
                <a:cs typeface="Times New Roman" panose="02020603050405020304" pitchFamily="18" charset="0"/>
              </a:rPr>
              <a:t>DA TORRE A TORRE</a:t>
            </a:r>
            <a:r>
              <a:rPr lang="it-IT" sz="2800" dirty="0" smtClean="0">
                <a:latin typeface="Times New Roman" panose="02020603050405020304" pitchFamily="18" charset="0"/>
                <a:cs typeface="Times New Roman" panose="02020603050405020304" pitchFamily="18" charset="0"/>
              </a:rPr>
              <a:t>» </a:t>
            </a:r>
            <a:endParaRPr lang="it-IT" sz="2800" dirty="0">
              <a:latin typeface="Times New Roman" panose="02020603050405020304" pitchFamily="18" charset="0"/>
              <a:cs typeface="Times New Roman" panose="02020603050405020304" pitchFamily="18" charset="0"/>
            </a:endParaRPr>
          </a:p>
        </p:txBody>
      </p:sp>
      <p:sp>
        <p:nvSpPr>
          <p:cNvPr id="8" name="CasellaDiTesto 7"/>
          <p:cNvSpPr txBox="1"/>
          <p:nvPr/>
        </p:nvSpPr>
        <p:spPr>
          <a:xfrm>
            <a:off x="1259631" y="4519816"/>
            <a:ext cx="6696744" cy="1046440"/>
          </a:xfrm>
          <a:prstGeom prst="rect">
            <a:avLst/>
          </a:prstGeom>
          <a:noFill/>
        </p:spPr>
        <p:txBody>
          <a:bodyPr wrap="square" rtlCol="0">
            <a:spAutoFit/>
          </a:bodyPr>
          <a:lstStyle/>
          <a:p>
            <a:pPr algn="ctr"/>
            <a:r>
              <a:rPr lang="it-IT" dirty="0" smtClean="0">
                <a:latin typeface="Times New Roman" panose="02020603050405020304" pitchFamily="18" charset="0"/>
                <a:cs typeface="Times New Roman" panose="02020603050405020304" pitchFamily="18" charset="0"/>
              </a:rPr>
              <a:t>Opera realizzata mediante assegnazione a valere sulla</a:t>
            </a:r>
          </a:p>
          <a:p>
            <a:pPr algn="ctr"/>
            <a:r>
              <a:rPr lang="it-IT" sz="2000" dirty="0" smtClean="0">
                <a:latin typeface="Times New Roman" panose="02020603050405020304" pitchFamily="18" charset="0"/>
                <a:cs typeface="Times New Roman" panose="02020603050405020304" pitchFamily="18" charset="0"/>
              </a:rPr>
              <a:t>Misura 323 – Sottomisura B</a:t>
            </a:r>
          </a:p>
          <a:p>
            <a:pPr algn="ctr"/>
            <a:r>
              <a:rPr lang="it-IT" sz="2400" dirty="0" smtClean="0">
                <a:latin typeface="Times New Roman" panose="02020603050405020304" pitchFamily="18" charset="0"/>
                <a:cs typeface="Times New Roman" panose="02020603050405020304" pitchFamily="18" charset="0"/>
              </a:rPr>
              <a:t>«Tutela e Riqualificazione del patrimonio culturale» </a:t>
            </a:r>
            <a:endParaRPr lang="it-IT" sz="2400" dirty="0">
              <a:latin typeface="Times New Roman" panose="02020603050405020304" pitchFamily="18" charset="0"/>
              <a:cs typeface="Times New Roman" panose="02020603050405020304" pitchFamily="18" charset="0"/>
            </a:endParaRPr>
          </a:p>
        </p:txBody>
      </p:sp>
      <p:pic>
        <p:nvPicPr>
          <p:cNvPr id="10" name="Immagin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3649" y="5808330"/>
            <a:ext cx="7196328" cy="1021080"/>
          </a:xfrm>
          <a:prstGeom prst="rect">
            <a:avLst/>
          </a:prstGeom>
        </p:spPr>
      </p:pic>
    </p:spTree>
    <p:extLst>
      <p:ext uri="{BB962C8B-B14F-4D97-AF65-F5344CB8AC3E}">
        <p14:creationId xmlns:p14="http://schemas.microsoft.com/office/powerpoint/2010/main" val="18089704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p:nvPr/>
        </p:nvPicPr>
        <p:blipFill>
          <a:blip r:embed="rId3" cstate="email">
            <a:extLst>
              <a:ext uri="{28A0092B-C50C-407E-A947-70E740481C1C}">
                <a14:useLocalDpi xmlns:a14="http://schemas.microsoft.com/office/drawing/2010/main" val="0"/>
              </a:ext>
            </a:extLst>
          </a:blip>
          <a:stretch>
            <a:fillRect/>
          </a:stretch>
        </p:blipFill>
        <p:spPr>
          <a:xfrm>
            <a:off x="546833" y="409147"/>
            <a:ext cx="936104" cy="864096"/>
          </a:xfrm>
          <a:prstGeom prst="rect">
            <a:avLst/>
          </a:prstGeom>
        </p:spPr>
      </p:pic>
      <p:graphicFrame>
        <p:nvGraphicFramePr>
          <p:cNvPr id="4" name="Oggetto 3"/>
          <p:cNvGraphicFramePr>
            <a:graphicFrameLocks noChangeAspect="1"/>
          </p:cNvGraphicFramePr>
          <p:nvPr>
            <p:extLst>
              <p:ext uri="{D42A27DB-BD31-4B8C-83A1-F6EECF244321}">
                <p14:modId xmlns:p14="http://schemas.microsoft.com/office/powerpoint/2010/main" val="3148794871"/>
              </p:ext>
            </p:extLst>
          </p:nvPr>
        </p:nvGraphicFramePr>
        <p:xfrm>
          <a:off x="315602" y="2132856"/>
          <a:ext cx="2824163" cy="4064000"/>
        </p:xfrm>
        <a:graphic>
          <a:graphicData uri="http://schemas.openxmlformats.org/presentationml/2006/ole">
            <mc:AlternateContent xmlns:mc="http://schemas.openxmlformats.org/markup-compatibility/2006">
              <mc:Choice xmlns:v="urn:schemas-microsoft-com:vml" Requires="v">
                <p:oleObj spid="_x0000_s1078" name="Document" r:id="rId4" imgW="6271914" imgH="9024168" progId="Word.Document.8">
                  <p:embed/>
                </p:oleObj>
              </mc:Choice>
              <mc:Fallback>
                <p:oleObj name="Document" r:id="rId4" imgW="6271914" imgH="9024168" progId="Word.Document.8">
                  <p:embed/>
                  <p:pic>
                    <p:nvPicPr>
                      <p:cNvPr id="0" name="Picture 4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5602" y="2132856"/>
                        <a:ext cx="2824163" cy="4064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1026" name="Picture 2" descr="edificio 008-012"/>
          <p:cNvPicPr>
            <a:picLocks noChangeAspect="1" noChangeArrowheads="1"/>
          </p:cNvPicPr>
          <p:nvPr/>
        </p:nvPicPr>
        <p:blipFill>
          <a:blip r:embed="rId6" cstate="screen">
            <a:extLst>
              <a:ext uri="{28A0092B-C50C-407E-A947-70E740481C1C}">
                <a14:useLocalDpi xmlns:a14="http://schemas.microsoft.com/office/drawing/2010/main" val="0"/>
              </a:ext>
            </a:extLst>
          </a:blip>
          <a:srcRect/>
          <a:stretch>
            <a:fillRect/>
          </a:stretch>
        </p:blipFill>
        <p:spPr bwMode="auto">
          <a:xfrm>
            <a:off x="5894025" y="2909817"/>
            <a:ext cx="3016724" cy="3820757"/>
          </a:xfrm>
          <a:prstGeom prst="rect">
            <a:avLst/>
          </a:prstGeom>
          <a:noFill/>
          <a:extLst>
            <a:ext uri="{909E8E84-426E-40DD-AFC4-6F175D3DCCD1}">
              <a14:hiddenFill xmlns:a14="http://schemas.microsoft.com/office/drawing/2010/main">
                <a:solidFill>
                  <a:srgbClr val="FFFFFF"/>
                </a:solidFill>
              </a14:hiddenFill>
            </a:ext>
          </a:extLst>
        </p:spPr>
      </p:pic>
      <p:pic>
        <p:nvPicPr>
          <p:cNvPr id="1025" name="Picture 1" descr="edificio 012"/>
          <p:cNvPicPr>
            <a:picLocks noChangeAspect="1" noChangeArrowheads="1"/>
          </p:cNvPicPr>
          <p:nvPr/>
        </p:nvPicPr>
        <p:blipFill>
          <a:blip r:embed="rId7" cstate="screen">
            <a:extLst>
              <a:ext uri="{28A0092B-C50C-407E-A947-70E740481C1C}">
                <a14:useLocalDpi xmlns:a14="http://schemas.microsoft.com/office/drawing/2010/main" val="0"/>
              </a:ext>
            </a:extLst>
          </a:blip>
          <a:srcRect/>
          <a:stretch>
            <a:fillRect/>
          </a:stretch>
        </p:blipFill>
        <p:spPr bwMode="auto">
          <a:xfrm>
            <a:off x="3304609" y="1600099"/>
            <a:ext cx="2604176" cy="2227623"/>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3"/>
          <p:cNvSpPr>
            <a:spLocks noChangeArrowheads="1"/>
          </p:cNvSpPr>
          <p:nvPr/>
        </p:nvSpPr>
        <p:spPr bwMode="auto">
          <a:xfrm>
            <a:off x="1964893" y="4416277"/>
            <a:ext cx="636713"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r>
              <a:rPr lang="it-IT" dirty="0" err="1" smtClean="0"/>
              <a:t>Rilei</a:t>
            </a:r>
            <a:r>
              <a:rPr lang="it-IT" dirty="0" smtClean="0"/>
              <a:t> </a:t>
            </a:r>
            <a:endParaRPr lang="it-IT" dirty="0"/>
          </a:p>
        </p:txBody>
      </p:sp>
      <p:sp>
        <p:nvSpPr>
          <p:cNvPr id="8" name="CasellaDiTesto 7"/>
          <p:cNvSpPr txBox="1"/>
          <p:nvPr/>
        </p:nvSpPr>
        <p:spPr>
          <a:xfrm>
            <a:off x="6277080" y="2009215"/>
            <a:ext cx="2221121" cy="923330"/>
          </a:xfrm>
          <a:prstGeom prst="rect">
            <a:avLst/>
          </a:prstGeom>
          <a:noFill/>
        </p:spPr>
        <p:txBody>
          <a:bodyPr wrap="none" rtlCol="0">
            <a:spAutoFit/>
          </a:bodyPr>
          <a:lstStyle/>
          <a:p>
            <a:r>
              <a:rPr lang="it-IT" dirty="0" smtClean="0"/>
              <a:t>Esemplificazione </a:t>
            </a:r>
          </a:p>
          <a:p>
            <a:r>
              <a:rPr lang="it-IT" dirty="0" smtClean="0"/>
              <a:t>delle schede di studio</a:t>
            </a:r>
          </a:p>
          <a:p>
            <a:r>
              <a:rPr lang="it-IT" dirty="0" smtClean="0"/>
              <a:t>delle unità di facciata</a:t>
            </a:r>
            <a:endParaRPr lang="it-IT" dirty="0"/>
          </a:p>
        </p:txBody>
      </p:sp>
      <p:sp>
        <p:nvSpPr>
          <p:cNvPr id="9" name="CasellaDiTesto 8"/>
          <p:cNvSpPr txBox="1"/>
          <p:nvPr/>
        </p:nvSpPr>
        <p:spPr>
          <a:xfrm>
            <a:off x="3192327" y="4263461"/>
            <a:ext cx="3084753" cy="2585323"/>
          </a:xfrm>
          <a:prstGeom prst="rect">
            <a:avLst/>
          </a:prstGeom>
          <a:noFill/>
        </p:spPr>
        <p:txBody>
          <a:bodyPr wrap="square" rtlCol="0">
            <a:spAutoFit/>
          </a:bodyPr>
          <a:lstStyle/>
          <a:p>
            <a:r>
              <a:rPr lang="it-IT" dirty="0" smtClean="0"/>
              <a:t>-rilievi architettonici georeferenziati dei fronti</a:t>
            </a:r>
          </a:p>
          <a:p>
            <a:r>
              <a:rPr lang="it-IT" dirty="0" smtClean="0"/>
              <a:t>-misure colore di dettaglio</a:t>
            </a:r>
          </a:p>
          <a:p>
            <a:r>
              <a:rPr lang="it-IT" dirty="0" smtClean="0"/>
              <a:t>-monitoraggio delle</a:t>
            </a:r>
          </a:p>
          <a:p>
            <a:r>
              <a:rPr lang="it-IT" dirty="0" smtClean="0"/>
              <a:t>condizioni conservative</a:t>
            </a:r>
          </a:p>
          <a:p>
            <a:r>
              <a:rPr lang="it-IT" dirty="0" smtClean="0"/>
              <a:t>-valutazioni indicizzate </a:t>
            </a:r>
          </a:p>
          <a:p>
            <a:r>
              <a:rPr lang="it-IT" dirty="0" smtClean="0"/>
              <a:t>delle trasformazioni  urbane e dei modelli analitici per le stime pre-progettuali</a:t>
            </a:r>
            <a:endParaRPr lang="it-IT" dirty="0"/>
          </a:p>
        </p:txBody>
      </p:sp>
      <p:sp>
        <p:nvSpPr>
          <p:cNvPr id="5" name="CasellaDiTesto 4"/>
          <p:cNvSpPr txBox="1"/>
          <p:nvPr/>
        </p:nvSpPr>
        <p:spPr>
          <a:xfrm>
            <a:off x="302646" y="1545759"/>
            <a:ext cx="2360583" cy="369332"/>
          </a:xfrm>
          <a:prstGeom prst="rect">
            <a:avLst/>
          </a:prstGeom>
          <a:noFill/>
        </p:spPr>
        <p:txBody>
          <a:bodyPr wrap="none" rtlCol="0">
            <a:spAutoFit/>
          </a:bodyPr>
          <a:lstStyle/>
          <a:p>
            <a:r>
              <a:rPr lang="it-IT" b="1" dirty="0" smtClean="0"/>
              <a:t>Lo studio dell’esistente</a:t>
            </a:r>
            <a:endParaRPr lang="it-IT" b="1" dirty="0"/>
          </a:p>
        </p:txBody>
      </p:sp>
      <p:sp>
        <p:nvSpPr>
          <p:cNvPr id="6" name="CasellaDiTesto 5"/>
          <p:cNvSpPr txBox="1"/>
          <p:nvPr/>
        </p:nvSpPr>
        <p:spPr>
          <a:xfrm>
            <a:off x="3107239" y="3894129"/>
            <a:ext cx="3016410" cy="369332"/>
          </a:xfrm>
          <a:prstGeom prst="rect">
            <a:avLst/>
          </a:prstGeom>
          <a:noFill/>
        </p:spPr>
        <p:txBody>
          <a:bodyPr wrap="square" rtlCol="0">
            <a:spAutoFit/>
          </a:bodyPr>
          <a:lstStyle/>
          <a:p>
            <a:r>
              <a:rPr lang="it-IT" b="1" dirty="0" smtClean="0"/>
              <a:t>Strumenti innovativi di studio</a:t>
            </a:r>
            <a:endParaRPr lang="it-IT" b="1" dirty="0"/>
          </a:p>
        </p:txBody>
      </p:sp>
    </p:spTree>
    <p:extLst>
      <p:ext uri="{BB962C8B-B14F-4D97-AF65-F5344CB8AC3E}">
        <p14:creationId xmlns:p14="http://schemas.microsoft.com/office/powerpoint/2010/main" val="2771818900"/>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C:\Users\User\Desktop\MARCIANA pr.colore\pannelba\selezione covegno nov.2013\diaspro\me.d28x.JPG"/>
          <p:cNvPicPr>
            <a:picLocks noGrp="1" noChangeAspect="1" noChangeArrowheads="1"/>
          </p:cNvPicPr>
          <p:nvPr>
            <p:ph idx="1"/>
          </p:nvPr>
        </p:nvPicPr>
        <p:blipFill>
          <a:blip r:embed="rId3" cstate="screen"/>
          <a:srcRect/>
          <a:stretch>
            <a:fillRect/>
          </a:stretch>
        </p:blipFill>
        <p:spPr bwMode="auto">
          <a:xfrm>
            <a:off x="0" y="15135"/>
            <a:ext cx="9144000" cy="6842866"/>
          </a:xfrm>
          <a:prstGeom prst="rect">
            <a:avLst/>
          </a:prstGeom>
          <a:noFill/>
        </p:spPr>
      </p:pic>
      <p:pic>
        <p:nvPicPr>
          <p:cNvPr id="3" name="Picture 2" descr="C:\Users\User\Desktop\MARCIANA pr.colore\pannelba\selezione covegno nov.2013\diaspro\P1130486.JPG"/>
          <p:cNvPicPr>
            <a:picLocks noChangeAspect="1" noChangeArrowheads="1"/>
          </p:cNvPicPr>
          <p:nvPr/>
        </p:nvPicPr>
        <p:blipFill>
          <a:blip r:embed="rId4" cstate="screen"/>
          <a:srcRect/>
          <a:stretch>
            <a:fillRect/>
          </a:stretch>
        </p:blipFill>
        <p:spPr bwMode="auto">
          <a:xfrm>
            <a:off x="2123728" y="548680"/>
            <a:ext cx="3908034" cy="5210712"/>
          </a:xfrm>
          <a:prstGeom prst="rect">
            <a:avLst/>
          </a:prstGeom>
          <a:noFill/>
        </p:spPr>
      </p:pic>
    </p:spTree>
    <p:extLst>
      <p:ext uri="{BB962C8B-B14F-4D97-AF65-F5344CB8AC3E}">
        <p14:creationId xmlns:p14="http://schemas.microsoft.com/office/powerpoint/2010/main" val="1050985328"/>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9" name="Picture 3" descr="C:\Users\User\Desktop\copiato\Elba 2013\pannelba\c1.JPG"/>
          <p:cNvPicPr>
            <a:picLocks noGrp="1" noChangeAspect="1" noChangeArrowheads="1"/>
          </p:cNvPicPr>
          <p:nvPr>
            <p:ph sz="half" idx="2"/>
          </p:nvPr>
        </p:nvPicPr>
        <p:blipFill>
          <a:blip r:embed="rId3" cstate="screen"/>
          <a:srcRect/>
          <a:stretch>
            <a:fillRect/>
          </a:stretch>
        </p:blipFill>
        <p:spPr bwMode="auto">
          <a:xfrm>
            <a:off x="0" y="3068960"/>
            <a:ext cx="4376260" cy="3501008"/>
          </a:xfrm>
          <a:prstGeom prst="rect">
            <a:avLst/>
          </a:prstGeom>
          <a:noFill/>
        </p:spPr>
      </p:pic>
      <p:pic>
        <p:nvPicPr>
          <p:cNvPr id="4" name="Picture 3" descr="C:\Users\User\Desktop\copiato\Elba 2013\minerali elba giugno 2013\limonite\l20x73.JPG"/>
          <p:cNvPicPr>
            <a:picLocks noChangeAspect="1" noChangeArrowheads="1"/>
          </p:cNvPicPr>
          <p:nvPr/>
        </p:nvPicPr>
        <p:blipFill>
          <a:blip r:embed="rId4" cstate="screen"/>
          <a:srcRect/>
          <a:stretch>
            <a:fillRect/>
          </a:stretch>
        </p:blipFill>
        <p:spPr bwMode="auto">
          <a:xfrm>
            <a:off x="5105400" y="0"/>
            <a:ext cx="4038600" cy="3230880"/>
          </a:xfrm>
          <a:prstGeom prst="rect">
            <a:avLst/>
          </a:prstGeom>
          <a:noFill/>
        </p:spPr>
      </p:pic>
      <p:pic>
        <p:nvPicPr>
          <p:cNvPr id="5" name="Picture 2" descr="C:\Users\User\Desktop\copiato\Elba 2013\mm-maggio2013\MM scena_urbana-abaco_17-05-13\IMG_0359.JPG"/>
          <p:cNvPicPr>
            <a:picLocks noChangeAspect="1" noChangeArrowheads="1"/>
          </p:cNvPicPr>
          <p:nvPr/>
        </p:nvPicPr>
        <p:blipFill>
          <a:blip r:embed="rId5" cstate="screen"/>
          <a:srcRect/>
          <a:stretch>
            <a:fillRect/>
          </a:stretch>
        </p:blipFill>
        <p:spPr bwMode="auto">
          <a:xfrm>
            <a:off x="4673352" y="3429000"/>
            <a:ext cx="4470648" cy="2980432"/>
          </a:xfrm>
          <a:prstGeom prst="rect">
            <a:avLst/>
          </a:prstGeom>
          <a:noFill/>
        </p:spPr>
      </p:pic>
      <p:pic>
        <p:nvPicPr>
          <p:cNvPr id="8" name="Picture 5" descr="C:\Users\User\Desktop\copiato\Elba 2013\mm-maggio2013\MM scena_urbana-abaco_17-05-13\IMG_0299.JPG"/>
          <p:cNvPicPr>
            <a:picLocks noGrp="1" noChangeAspect="1" noChangeArrowheads="1"/>
          </p:cNvPicPr>
          <p:nvPr>
            <p:ph sz="half" idx="1"/>
          </p:nvPr>
        </p:nvPicPr>
        <p:blipFill>
          <a:blip r:embed="rId6" cstate="screen"/>
          <a:srcRect/>
          <a:stretch>
            <a:fillRect/>
          </a:stretch>
        </p:blipFill>
        <p:spPr bwMode="auto">
          <a:xfrm>
            <a:off x="0" y="-1"/>
            <a:ext cx="4283968" cy="2855979"/>
          </a:xfrm>
          <a:prstGeom prst="rect">
            <a:avLst/>
          </a:prstGeom>
          <a:noFill/>
        </p:spPr>
      </p:pic>
    </p:spTree>
    <p:extLst>
      <p:ext uri="{BB962C8B-B14F-4D97-AF65-F5344CB8AC3E}">
        <p14:creationId xmlns:p14="http://schemas.microsoft.com/office/powerpoint/2010/main" val="37724568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14339"/>
                                        </p:tgtEl>
                                        <p:attrNameLst>
                                          <p:attrName>style.visibility</p:attrName>
                                        </p:attrNameLst>
                                      </p:cBhvr>
                                      <p:to>
                                        <p:strVal val="visible"/>
                                      </p:to>
                                    </p:set>
                                    <p:anim calcmode="lin" valueType="num">
                                      <p:cBhvr>
                                        <p:cTn id="7" dur="500" fill="hold"/>
                                        <p:tgtEl>
                                          <p:spTgt spid="14339"/>
                                        </p:tgtEl>
                                        <p:attrNameLst>
                                          <p:attrName>ppt_w</p:attrName>
                                        </p:attrNameLst>
                                      </p:cBhvr>
                                      <p:tavLst>
                                        <p:tav tm="0">
                                          <p:val>
                                            <p:fltVal val="0"/>
                                          </p:val>
                                        </p:tav>
                                        <p:tav tm="100000">
                                          <p:val>
                                            <p:strVal val="#ppt_w"/>
                                          </p:val>
                                        </p:tav>
                                      </p:tavLst>
                                    </p:anim>
                                    <p:anim calcmode="lin" valueType="num">
                                      <p:cBhvr>
                                        <p:cTn id="8" dur="500" fill="hold"/>
                                        <p:tgtEl>
                                          <p:spTgt spid="14339"/>
                                        </p:tgtEl>
                                        <p:attrNameLst>
                                          <p:attrName>ppt_h</p:attrName>
                                        </p:attrNameLst>
                                      </p:cBhvr>
                                      <p:tavLst>
                                        <p:tav tm="0">
                                          <p:val>
                                            <p:fltVal val="0"/>
                                          </p:val>
                                        </p:tav>
                                        <p:tav tm="100000">
                                          <p:val>
                                            <p:strVal val="#ppt_h"/>
                                          </p:val>
                                        </p:tav>
                                      </p:tavLst>
                                    </p:anim>
                                    <p:animEffect transition="in" filter="fade">
                                      <p:cBhvr>
                                        <p:cTn id="9" dur="500"/>
                                        <p:tgtEl>
                                          <p:spTgt spid="14339"/>
                                        </p:tgtEl>
                                      </p:cBhvr>
                                    </p:animEffec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randombar(horizontal)">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randombar(horizontal)">
                                      <p:cBhvr>
                                        <p:cTn id="19" dur="5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0" fill="hold" nodeType="click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p:cTn id="24" dur="500" fill="hold"/>
                                        <p:tgtEl>
                                          <p:spTgt spid="4"/>
                                        </p:tgtEl>
                                        <p:attrNameLst>
                                          <p:attrName>ppt_w</p:attrName>
                                        </p:attrNameLst>
                                      </p:cBhvr>
                                      <p:tavLst>
                                        <p:tav tm="0">
                                          <p:val>
                                            <p:fltVal val="0"/>
                                          </p:val>
                                        </p:tav>
                                        <p:tav tm="100000">
                                          <p:val>
                                            <p:strVal val="#ppt_w"/>
                                          </p:val>
                                        </p:tav>
                                      </p:tavLst>
                                    </p:anim>
                                    <p:anim calcmode="lin" valueType="num">
                                      <p:cBhvr>
                                        <p:cTn id="25" dur="500" fill="hold"/>
                                        <p:tgtEl>
                                          <p:spTgt spid="4"/>
                                        </p:tgtEl>
                                        <p:attrNameLst>
                                          <p:attrName>ppt_h</p:attrName>
                                        </p:attrNameLst>
                                      </p:cBhvr>
                                      <p:tavLst>
                                        <p:tav tm="0">
                                          <p:val>
                                            <p:fltVal val="0"/>
                                          </p:val>
                                        </p:tav>
                                        <p:tav tm="100000">
                                          <p:val>
                                            <p:strVal val="#ppt_h"/>
                                          </p:val>
                                        </p:tav>
                                      </p:tavLst>
                                    </p:anim>
                                    <p:animEffect transition="in" filter="fade">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descr="C:\Users\User\Desktop\copiato\Elba 2013\pannelba\b1.JPG"/>
          <p:cNvPicPr>
            <a:picLocks noGrp="1" noChangeAspect="1" noChangeArrowheads="1"/>
          </p:cNvPicPr>
          <p:nvPr>
            <p:ph idx="1"/>
          </p:nvPr>
        </p:nvPicPr>
        <p:blipFill>
          <a:blip r:embed="rId3" cstate="email"/>
          <a:srcRect/>
          <a:stretch>
            <a:fillRect/>
          </a:stretch>
        </p:blipFill>
        <p:spPr bwMode="auto">
          <a:xfrm>
            <a:off x="0" y="3356992"/>
            <a:ext cx="4376260" cy="3501008"/>
          </a:xfrm>
          <a:prstGeom prst="rect">
            <a:avLst/>
          </a:prstGeom>
          <a:noFill/>
        </p:spPr>
      </p:pic>
      <p:pic>
        <p:nvPicPr>
          <p:cNvPr id="7" name="Picture 2" descr="C:\Users\User\Desktop\copiato\Elba 2013\mm-maggio2013\Ricognizione colororiture_16-05-13\P1130485.JPG"/>
          <p:cNvPicPr>
            <a:picLocks noChangeAspect="1" noChangeArrowheads="1"/>
          </p:cNvPicPr>
          <p:nvPr/>
        </p:nvPicPr>
        <p:blipFill>
          <a:blip r:embed="rId4" cstate="email"/>
          <a:srcRect/>
          <a:stretch>
            <a:fillRect/>
          </a:stretch>
        </p:blipFill>
        <p:spPr bwMode="auto">
          <a:xfrm>
            <a:off x="0" y="0"/>
            <a:ext cx="4283549" cy="2996952"/>
          </a:xfrm>
          <a:prstGeom prst="rect">
            <a:avLst/>
          </a:prstGeom>
          <a:noFill/>
        </p:spPr>
      </p:pic>
      <p:pic>
        <p:nvPicPr>
          <p:cNvPr id="9" name="Picture 4" descr="C:\Users\User\Desktop\copiato\Elba 2013\pannelba\a.JPG"/>
          <p:cNvPicPr>
            <a:picLocks noChangeAspect="1" noChangeArrowheads="1"/>
          </p:cNvPicPr>
          <p:nvPr/>
        </p:nvPicPr>
        <p:blipFill>
          <a:blip r:embed="rId5" cstate="email"/>
          <a:srcRect/>
          <a:stretch>
            <a:fillRect/>
          </a:stretch>
        </p:blipFill>
        <p:spPr bwMode="auto">
          <a:xfrm>
            <a:off x="4788024" y="0"/>
            <a:ext cx="4387416" cy="2993573"/>
          </a:xfrm>
          <a:prstGeom prst="rect">
            <a:avLst/>
          </a:prstGeom>
          <a:noFill/>
        </p:spPr>
      </p:pic>
      <p:pic>
        <p:nvPicPr>
          <p:cNvPr id="10" name="Picture 3" descr="C:\Users\User\Desktop\copiato\Elba 2013\pannelba\a1.JPG"/>
          <p:cNvPicPr>
            <a:picLocks noChangeAspect="1" noChangeArrowheads="1"/>
          </p:cNvPicPr>
          <p:nvPr/>
        </p:nvPicPr>
        <p:blipFill>
          <a:blip r:embed="rId6" cstate="email"/>
          <a:srcRect/>
          <a:stretch>
            <a:fillRect/>
          </a:stretch>
        </p:blipFill>
        <p:spPr bwMode="auto">
          <a:xfrm>
            <a:off x="4767740" y="3356992"/>
            <a:ext cx="4376260" cy="3501008"/>
          </a:xfrm>
          <a:prstGeom prst="rect">
            <a:avLst/>
          </a:prstGeom>
          <a:noFill/>
        </p:spPr>
      </p:pic>
    </p:spTree>
    <p:extLst>
      <p:ext uri="{BB962C8B-B14F-4D97-AF65-F5344CB8AC3E}">
        <p14:creationId xmlns:p14="http://schemas.microsoft.com/office/powerpoint/2010/main" val="14324990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2051"/>
                                        </p:tgtEl>
                                        <p:attrNameLst>
                                          <p:attrName>style.visibility</p:attrName>
                                        </p:attrNameLst>
                                      </p:cBhvr>
                                      <p:to>
                                        <p:strVal val="visible"/>
                                      </p:to>
                                    </p:set>
                                    <p:animEffect transition="in" filter="slide(fromBottom)">
                                      <p:cBhvr>
                                        <p:cTn id="7" dur="500"/>
                                        <p:tgtEl>
                                          <p:spTgt spid="2051"/>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strips(downLeft)">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slide(fromBottom)">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strips(downLeft)">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C:\Users\User\Desktop\copiato\Elba 2013\mm-maggio2013\Sopralluogo 15_16 maggio2013\Foto 16_05\IMG_6532.JPG"/>
          <p:cNvPicPr>
            <a:picLocks noGrp="1" noChangeAspect="1" noChangeArrowheads="1"/>
          </p:cNvPicPr>
          <p:nvPr>
            <p:ph idx="1"/>
          </p:nvPr>
        </p:nvPicPr>
        <p:blipFill>
          <a:blip r:embed="rId2" cstate="email"/>
          <a:srcRect/>
          <a:stretch>
            <a:fillRect/>
          </a:stretch>
        </p:blipFill>
        <p:spPr bwMode="auto">
          <a:xfrm>
            <a:off x="1763688" y="0"/>
            <a:ext cx="5424502" cy="6858000"/>
          </a:xfrm>
          <a:prstGeom prst="rect">
            <a:avLst/>
          </a:prstGeom>
          <a:noFill/>
        </p:spPr>
      </p:pic>
      <p:sp>
        <p:nvSpPr>
          <p:cNvPr id="3" name="CasellaDiTesto 2"/>
          <p:cNvSpPr txBox="1"/>
          <p:nvPr/>
        </p:nvSpPr>
        <p:spPr>
          <a:xfrm>
            <a:off x="2123728" y="0"/>
            <a:ext cx="4248472" cy="461665"/>
          </a:xfrm>
          <a:prstGeom prst="rect">
            <a:avLst/>
          </a:prstGeom>
          <a:noFill/>
        </p:spPr>
        <p:txBody>
          <a:bodyPr wrap="square" rtlCol="0">
            <a:spAutoFit/>
          </a:bodyPr>
          <a:lstStyle/>
          <a:p>
            <a:pPr algn="ctr"/>
            <a:r>
              <a:rPr lang="it-IT" sz="2400" b="1" dirty="0" smtClean="0">
                <a:solidFill>
                  <a:schemeClr val="bg1"/>
                </a:solidFill>
              </a:rPr>
              <a:t>IL LEGAME CON IL MARE</a:t>
            </a:r>
            <a:endParaRPr lang="it-IT" sz="2400" b="1" dirty="0">
              <a:solidFill>
                <a:schemeClr val="bg1"/>
              </a:solidFill>
            </a:endParaRPr>
          </a:p>
        </p:txBody>
      </p:sp>
    </p:spTree>
    <p:extLst>
      <p:ext uri="{BB962C8B-B14F-4D97-AF65-F5344CB8AC3E}">
        <p14:creationId xmlns:p14="http://schemas.microsoft.com/office/powerpoint/2010/main" val="29475185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2530"/>
                                        </p:tgtEl>
                                        <p:attrNameLst>
                                          <p:attrName>style.visibility</p:attrName>
                                        </p:attrNameLst>
                                      </p:cBhvr>
                                      <p:to>
                                        <p:strVal val="visible"/>
                                      </p:to>
                                    </p:set>
                                    <p:animEffect transition="in" filter="fade">
                                      <p:cBhvr>
                                        <p:cTn id="7" dur="1000"/>
                                        <p:tgtEl>
                                          <p:spTgt spid="22530"/>
                                        </p:tgtEl>
                                      </p:cBhvr>
                                    </p:animEffect>
                                    <p:anim calcmode="lin" valueType="num">
                                      <p:cBhvr>
                                        <p:cTn id="8" dur="1000" fill="hold"/>
                                        <p:tgtEl>
                                          <p:spTgt spid="22530"/>
                                        </p:tgtEl>
                                        <p:attrNameLst>
                                          <p:attrName>ppt_x</p:attrName>
                                        </p:attrNameLst>
                                      </p:cBhvr>
                                      <p:tavLst>
                                        <p:tav tm="0">
                                          <p:val>
                                            <p:strVal val="#ppt_x"/>
                                          </p:val>
                                        </p:tav>
                                        <p:tav tm="100000">
                                          <p:val>
                                            <p:strVal val="#ppt_x"/>
                                          </p:val>
                                        </p:tav>
                                      </p:tavLst>
                                    </p:anim>
                                    <p:anim calcmode="lin" valueType="num">
                                      <p:cBhvr>
                                        <p:cTn id="9" dur="1000" fill="hold"/>
                                        <p:tgtEl>
                                          <p:spTgt spid="225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7" name="Picture 5" descr="C:\Users\User\Desktop\copiato\Elba 2013\pannelba\f.JPG"/>
          <p:cNvPicPr>
            <a:picLocks noGrp="1" noChangeAspect="1" noChangeArrowheads="1"/>
          </p:cNvPicPr>
          <p:nvPr>
            <p:ph sz="half" idx="1"/>
          </p:nvPr>
        </p:nvPicPr>
        <p:blipFill>
          <a:blip r:embed="rId3" cstate="email"/>
          <a:srcRect/>
          <a:stretch>
            <a:fillRect/>
          </a:stretch>
        </p:blipFill>
        <p:spPr bwMode="auto">
          <a:xfrm>
            <a:off x="0" y="0"/>
            <a:ext cx="5220072" cy="3915054"/>
          </a:xfrm>
          <a:prstGeom prst="rect">
            <a:avLst/>
          </a:prstGeom>
          <a:noFill/>
        </p:spPr>
      </p:pic>
      <p:pic>
        <p:nvPicPr>
          <p:cNvPr id="19" name="Picture 2" descr="C:\Users\User\Desktop\copiato\Elba 2013\mm-maggio2013\MM-GPS facciate\P1120728.JPG"/>
          <p:cNvPicPr>
            <a:picLocks noGrp="1" noChangeAspect="1" noChangeArrowheads="1"/>
          </p:cNvPicPr>
          <p:nvPr>
            <p:ph sz="half" idx="2"/>
          </p:nvPr>
        </p:nvPicPr>
        <p:blipFill>
          <a:blip r:embed="rId4" cstate="email"/>
          <a:srcRect/>
          <a:stretch>
            <a:fillRect/>
          </a:stretch>
        </p:blipFill>
        <p:spPr bwMode="auto">
          <a:xfrm>
            <a:off x="6012160" y="2682213"/>
            <a:ext cx="3131840" cy="4175787"/>
          </a:xfrm>
          <a:prstGeom prst="rect">
            <a:avLst/>
          </a:prstGeom>
          <a:noFill/>
        </p:spPr>
      </p:pic>
      <p:pic>
        <p:nvPicPr>
          <p:cNvPr id="20" name="Picture 3" descr="C:\Users\User\Desktop\copiato\Elba 2013\mm-maggio2013\MM-GPS facciate\P1120731.JPG"/>
          <p:cNvPicPr>
            <a:picLocks noChangeAspect="1" noChangeArrowheads="1"/>
          </p:cNvPicPr>
          <p:nvPr/>
        </p:nvPicPr>
        <p:blipFill>
          <a:blip r:embed="rId5" cstate="email"/>
          <a:srcRect/>
          <a:stretch>
            <a:fillRect/>
          </a:stretch>
        </p:blipFill>
        <p:spPr bwMode="auto">
          <a:xfrm>
            <a:off x="5244075" y="0"/>
            <a:ext cx="3899926" cy="2924944"/>
          </a:xfrm>
          <a:prstGeom prst="rect">
            <a:avLst/>
          </a:prstGeom>
          <a:noFill/>
        </p:spPr>
      </p:pic>
      <p:pic>
        <p:nvPicPr>
          <p:cNvPr id="17" name="Picture 3" descr="C:\Users\User\Pictures\2014-09-22 mrc\mrc 104.JPG"/>
          <p:cNvPicPr>
            <a:picLocks noChangeAspect="1" noChangeArrowheads="1"/>
          </p:cNvPicPr>
          <p:nvPr/>
        </p:nvPicPr>
        <p:blipFill>
          <a:blip r:embed="rId6" cstate="email"/>
          <a:srcRect/>
          <a:stretch>
            <a:fillRect/>
          </a:stretch>
        </p:blipFill>
        <p:spPr bwMode="auto">
          <a:xfrm>
            <a:off x="0" y="4437113"/>
            <a:ext cx="6276376" cy="2420888"/>
          </a:xfrm>
          <a:prstGeom prst="rect">
            <a:avLst/>
          </a:prstGeom>
          <a:noFill/>
        </p:spPr>
      </p:pic>
      <p:sp>
        <p:nvSpPr>
          <p:cNvPr id="8" name="CasellaDiTesto 7"/>
          <p:cNvSpPr txBox="1"/>
          <p:nvPr/>
        </p:nvSpPr>
        <p:spPr>
          <a:xfrm>
            <a:off x="1619672" y="4005064"/>
            <a:ext cx="2448272" cy="369332"/>
          </a:xfrm>
          <a:prstGeom prst="rect">
            <a:avLst/>
          </a:prstGeom>
          <a:noFill/>
        </p:spPr>
        <p:txBody>
          <a:bodyPr wrap="square" rtlCol="0">
            <a:spAutoFit/>
          </a:bodyPr>
          <a:lstStyle/>
          <a:p>
            <a:r>
              <a:rPr lang="it-IT" dirty="0" smtClean="0"/>
              <a:t>Scali Mazzini</a:t>
            </a:r>
            <a:endParaRPr lang="it-IT" dirty="0"/>
          </a:p>
        </p:txBody>
      </p:sp>
    </p:spTree>
    <p:extLst>
      <p:ext uri="{BB962C8B-B14F-4D97-AF65-F5344CB8AC3E}">
        <p14:creationId xmlns:p14="http://schemas.microsoft.com/office/powerpoint/2010/main" val="3653825205"/>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Grp="1" noChangeAspect="1" noChangeArrowheads="1"/>
          </p:cNvPicPr>
          <p:nvPr>
            <p:ph idx="1"/>
          </p:nvPr>
        </p:nvPicPr>
        <p:blipFill>
          <a:blip r:embed="rId2" cstate="screen"/>
          <a:srcRect/>
          <a:stretch>
            <a:fillRect/>
          </a:stretch>
        </p:blipFill>
        <p:spPr bwMode="auto">
          <a:xfrm>
            <a:off x="1115616" y="1052736"/>
            <a:ext cx="7116913" cy="4525963"/>
          </a:xfrm>
          <a:prstGeom prst="rect">
            <a:avLst/>
          </a:prstGeom>
          <a:noFill/>
          <a:ln w="9525">
            <a:noFill/>
            <a:miter lim="800000"/>
            <a:headEnd/>
            <a:tailEnd/>
          </a:ln>
          <a:effectLst/>
        </p:spPr>
      </p:pic>
      <p:sp>
        <p:nvSpPr>
          <p:cNvPr id="2" name="Titolo 1"/>
          <p:cNvSpPr>
            <a:spLocks noGrp="1"/>
          </p:cNvSpPr>
          <p:nvPr>
            <p:ph type="title"/>
          </p:nvPr>
        </p:nvSpPr>
        <p:spPr>
          <a:xfrm>
            <a:off x="467544" y="1052736"/>
            <a:ext cx="8229600" cy="1143000"/>
          </a:xfrm>
        </p:spPr>
        <p:txBody>
          <a:bodyPr/>
          <a:lstStyle/>
          <a:p>
            <a:r>
              <a:rPr lang="it-IT" dirty="0" smtClean="0">
                <a:solidFill>
                  <a:schemeClr val="bg1"/>
                </a:solidFill>
              </a:rPr>
              <a:t>Futuro in divenire</a:t>
            </a:r>
            <a:endParaRPr lang="it-IT" dirty="0">
              <a:solidFill>
                <a:schemeClr val="bg1"/>
              </a:solidFill>
            </a:endParaRPr>
          </a:p>
        </p:txBody>
      </p:sp>
    </p:spTree>
    <p:extLst>
      <p:ext uri="{BB962C8B-B14F-4D97-AF65-F5344CB8AC3E}">
        <p14:creationId xmlns:p14="http://schemas.microsoft.com/office/powerpoint/2010/main" val="2936110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6386"/>
                                        </p:tgtEl>
                                        <p:attrNameLst>
                                          <p:attrName>style.visibility</p:attrName>
                                        </p:attrNameLst>
                                      </p:cBhvr>
                                      <p:to>
                                        <p:strVal val="visible"/>
                                      </p:to>
                                    </p:set>
                                    <p:animEffect transition="in" filter="fade">
                                      <p:cBhvr>
                                        <p:cTn id="7" dur="1000"/>
                                        <p:tgtEl>
                                          <p:spTgt spid="16386"/>
                                        </p:tgtEl>
                                      </p:cBhvr>
                                    </p:animEffect>
                                    <p:anim calcmode="lin" valueType="num">
                                      <p:cBhvr>
                                        <p:cTn id="8" dur="1000" fill="hold"/>
                                        <p:tgtEl>
                                          <p:spTgt spid="16386"/>
                                        </p:tgtEl>
                                        <p:attrNameLst>
                                          <p:attrName>ppt_x</p:attrName>
                                        </p:attrNameLst>
                                      </p:cBhvr>
                                      <p:tavLst>
                                        <p:tav tm="0">
                                          <p:val>
                                            <p:strVal val="#ppt_x"/>
                                          </p:val>
                                        </p:tav>
                                        <p:tav tm="100000">
                                          <p:val>
                                            <p:strVal val="#ppt_x"/>
                                          </p:val>
                                        </p:tav>
                                      </p:tavLst>
                                    </p:anim>
                                    <p:anim calcmode="lin" valueType="num">
                                      <p:cBhvr>
                                        <p:cTn id="9" dur="1000" fill="hold"/>
                                        <p:tgtEl>
                                          <p:spTgt spid="1638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5" descr="C:\Users\User\Desktop\copiato\Elba 2013\LUNGOMARE 09-12-11\Marciana Marina.JPG"/>
          <p:cNvPicPr>
            <a:picLocks noChangeAspect="1" noChangeArrowheads="1"/>
          </p:cNvPicPr>
          <p:nvPr/>
        </p:nvPicPr>
        <p:blipFill>
          <a:blip r:embed="rId2" cstate="email"/>
          <a:srcRect/>
          <a:stretch>
            <a:fillRect/>
          </a:stretch>
        </p:blipFill>
        <p:spPr bwMode="auto">
          <a:xfrm>
            <a:off x="0" y="2332037"/>
            <a:ext cx="3394472" cy="4525963"/>
          </a:xfrm>
          <a:prstGeom prst="rect">
            <a:avLst/>
          </a:prstGeom>
          <a:noFill/>
        </p:spPr>
      </p:pic>
      <p:pic>
        <p:nvPicPr>
          <p:cNvPr id="13" name="Picture 2" descr="C:\Users\User\Desktop\MARCIANA pr.colore\elba 12-14 giugno\13 giugno\P1100106.JPG"/>
          <p:cNvPicPr>
            <a:picLocks noChangeAspect="1" noChangeArrowheads="1"/>
          </p:cNvPicPr>
          <p:nvPr/>
        </p:nvPicPr>
        <p:blipFill>
          <a:blip r:embed="rId3" cstate="email"/>
          <a:srcRect/>
          <a:stretch>
            <a:fillRect/>
          </a:stretch>
        </p:blipFill>
        <p:spPr bwMode="auto">
          <a:xfrm>
            <a:off x="3419872" y="2564904"/>
            <a:ext cx="5724128" cy="4293096"/>
          </a:xfrm>
          <a:prstGeom prst="rect">
            <a:avLst/>
          </a:prstGeom>
          <a:noFill/>
        </p:spPr>
      </p:pic>
      <p:pic>
        <p:nvPicPr>
          <p:cNvPr id="15363" name="Picture 3" descr="C:\Users\User\Desktop\MARCIANA pr.colore\elbaweb\TYPED-41794-villareginamargherita.jpg"/>
          <p:cNvPicPr>
            <a:picLocks noGrp="1" noChangeAspect="1" noChangeArrowheads="1"/>
          </p:cNvPicPr>
          <p:nvPr>
            <p:ph idx="1"/>
          </p:nvPr>
        </p:nvPicPr>
        <p:blipFill>
          <a:blip r:embed="rId4" cstate="email"/>
          <a:srcRect/>
          <a:stretch>
            <a:fillRect/>
          </a:stretch>
        </p:blipFill>
        <p:spPr bwMode="auto">
          <a:xfrm>
            <a:off x="4139952" y="692696"/>
            <a:ext cx="5004048" cy="3338638"/>
          </a:xfrm>
          <a:prstGeom prst="rect">
            <a:avLst/>
          </a:prstGeom>
          <a:noFill/>
        </p:spPr>
      </p:pic>
      <p:pic>
        <p:nvPicPr>
          <p:cNvPr id="14" name="Picture 3" descr="C:\Users\User\Pictures\2014-09-22 mrc\mrc 014.JPG"/>
          <p:cNvPicPr>
            <a:picLocks noChangeAspect="1" noChangeArrowheads="1"/>
          </p:cNvPicPr>
          <p:nvPr/>
        </p:nvPicPr>
        <p:blipFill>
          <a:blip r:embed="rId5" cstate="email"/>
          <a:srcRect/>
          <a:stretch>
            <a:fillRect/>
          </a:stretch>
        </p:blipFill>
        <p:spPr bwMode="auto">
          <a:xfrm>
            <a:off x="0" y="0"/>
            <a:ext cx="4708331" cy="3129211"/>
          </a:xfrm>
          <a:prstGeom prst="rect">
            <a:avLst/>
          </a:prstGeom>
          <a:noFill/>
        </p:spPr>
      </p:pic>
      <p:sp>
        <p:nvSpPr>
          <p:cNvPr id="6" name="CasellaDiTesto 5"/>
          <p:cNvSpPr txBox="1"/>
          <p:nvPr/>
        </p:nvSpPr>
        <p:spPr>
          <a:xfrm>
            <a:off x="4932040" y="188640"/>
            <a:ext cx="3096344" cy="369332"/>
          </a:xfrm>
          <a:prstGeom prst="rect">
            <a:avLst/>
          </a:prstGeom>
          <a:noFill/>
        </p:spPr>
        <p:txBody>
          <a:bodyPr wrap="square" rtlCol="0">
            <a:spAutoFit/>
          </a:bodyPr>
          <a:lstStyle/>
          <a:p>
            <a:r>
              <a:rPr lang="it-IT" dirty="0" smtClean="0"/>
              <a:t>Piazza della Vittoria</a:t>
            </a:r>
            <a:endParaRPr lang="it-IT" dirty="0"/>
          </a:p>
        </p:txBody>
      </p:sp>
    </p:spTree>
    <p:extLst>
      <p:ext uri="{BB962C8B-B14F-4D97-AF65-F5344CB8AC3E}">
        <p14:creationId xmlns:p14="http://schemas.microsoft.com/office/powerpoint/2010/main" val="1316567062"/>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C:\Users\User\Desktop\copiato\Elba 2013\mm-maggio2013\Sopralluogo 15_16 maggio2013\Foto 16_05\IMG_6510.JPG"/>
          <p:cNvPicPr>
            <a:picLocks noChangeAspect="1" noChangeArrowheads="1"/>
          </p:cNvPicPr>
          <p:nvPr/>
        </p:nvPicPr>
        <p:blipFill>
          <a:blip r:embed="rId2" cstate="email"/>
          <a:srcRect/>
          <a:stretch>
            <a:fillRect/>
          </a:stretch>
        </p:blipFill>
        <p:spPr bwMode="auto">
          <a:xfrm>
            <a:off x="4716016" y="361099"/>
            <a:ext cx="4427984" cy="2951989"/>
          </a:xfrm>
          <a:prstGeom prst="rect">
            <a:avLst/>
          </a:prstGeom>
          <a:noFill/>
        </p:spPr>
      </p:pic>
      <p:pic>
        <p:nvPicPr>
          <p:cNvPr id="10" name="Picture 3" descr="C:\Users\User\Pictures\2014-09-22 mrc\mrc 019.JPG"/>
          <p:cNvPicPr>
            <a:picLocks noChangeAspect="1" noChangeArrowheads="1"/>
          </p:cNvPicPr>
          <p:nvPr/>
        </p:nvPicPr>
        <p:blipFill>
          <a:blip r:embed="rId3" cstate="email"/>
          <a:srcRect/>
          <a:stretch>
            <a:fillRect/>
          </a:stretch>
        </p:blipFill>
        <p:spPr bwMode="auto">
          <a:xfrm>
            <a:off x="5580112" y="3294112"/>
            <a:ext cx="3563888" cy="3563888"/>
          </a:xfrm>
          <a:prstGeom prst="rect">
            <a:avLst/>
          </a:prstGeom>
          <a:noFill/>
        </p:spPr>
      </p:pic>
      <p:sp>
        <p:nvSpPr>
          <p:cNvPr id="7" name="CasellaDiTesto 6"/>
          <p:cNvSpPr txBox="1"/>
          <p:nvPr/>
        </p:nvSpPr>
        <p:spPr>
          <a:xfrm>
            <a:off x="6588224" y="0"/>
            <a:ext cx="2555776" cy="369332"/>
          </a:xfrm>
          <a:prstGeom prst="rect">
            <a:avLst/>
          </a:prstGeom>
          <a:noFill/>
        </p:spPr>
        <p:txBody>
          <a:bodyPr wrap="square" rtlCol="0">
            <a:spAutoFit/>
          </a:bodyPr>
          <a:lstStyle/>
          <a:p>
            <a:r>
              <a:rPr lang="it-IT" dirty="0" smtClean="0"/>
              <a:t>Viale Margherita 3 </a:t>
            </a:r>
            <a:endParaRPr lang="it-IT" dirty="0"/>
          </a:p>
        </p:txBody>
      </p:sp>
      <p:pic>
        <p:nvPicPr>
          <p:cNvPr id="2050" name="Picture 2" descr="C:\Users\User\Desktop\MARCIANA pr.colore\elba 12-14 giugno\P1090978.JPG"/>
          <p:cNvPicPr>
            <a:picLocks noGrp="1" noChangeAspect="1" noChangeArrowheads="1"/>
          </p:cNvPicPr>
          <p:nvPr>
            <p:ph sz="half" idx="1"/>
          </p:nvPr>
        </p:nvPicPr>
        <p:blipFill>
          <a:blip r:embed="rId4" cstate="screen"/>
          <a:srcRect/>
          <a:stretch>
            <a:fillRect/>
          </a:stretch>
        </p:blipFill>
        <p:spPr bwMode="auto">
          <a:xfrm>
            <a:off x="0" y="2834934"/>
            <a:ext cx="5364088" cy="4023066"/>
          </a:xfrm>
          <a:prstGeom prst="rect">
            <a:avLst/>
          </a:prstGeom>
          <a:noFill/>
        </p:spPr>
      </p:pic>
      <p:pic>
        <p:nvPicPr>
          <p:cNvPr id="13" name="Picture 2" descr="C:\Users\User\Desktop\copiato\Elba 2013\minerali elba giugno 2013\limonite\lg 003.JPG"/>
          <p:cNvPicPr>
            <a:picLocks noGrp="1" noChangeAspect="1" noChangeArrowheads="1"/>
          </p:cNvPicPr>
          <p:nvPr>
            <p:ph sz="half" idx="2"/>
          </p:nvPr>
        </p:nvPicPr>
        <p:blipFill>
          <a:blip r:embed="rId5" cstate="email"/>
          <a:srcRect/>
          <a:stretch>
            <a:fillRect/>
          </a:stretch>
        </p:blipFill>
        <p:spPr bwMode="auto">
          <a:xfrm>
            <a:off x="0" y="1"/>
            <a:ext cx="3779912" cy="2783728"/>
          </a:xfrm>
          <a:prstGeom prst="rect">
            <a:avLst/>
          </a:prstGeom>
          <a:noFill/>
        </p:spPr>
      </p:pic>
    </p:spTree>
    <p:extLst>
      <p:ext uri="{BB962C8B-B14F-4D97-AF65-F5344CB8AC3E}">
        <p14:creationId xmlns:p14="http://schemas.microsoft.com/office/powerpoint/2010/main" val="4061400810"/>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C:\Users\User\Desktop\copiato\Elba 2013\mm-maggio2013\Daniela 17-05-13\IMG_6642.JPG"/>
          <p:cNvPicPr>
            <a:picLocks noGrp="1" noChangeAspect="1" noChangeArrowheads="1"/>
          </p:cNvPicPr>
          <p:nvPr>
            <p:ph idx="1"/>
          </p:nvPr>
        </p:nvPicPr>
        <p:blipFill>
          <a:blip r:embed="rId2" cstate="screen"/>
          <a:srcRect/>
          <a:stretch>
            <a:fillRect/>
          </a:stretch>
        </p:blipFill>
        <p:spPr bwMode="auto">
          <a:xfrm>
            <a:off x="-684584" y="-171400"/>
            <a:ext cx="10909213" cy="7272808"/>
          </a:xfrm>
          <a:prstGeom prst="rect">
            <a:avLst/>
          </a:prstGeom>
          <a:noFill/>
        </p:spPr>
      </p:pic>
      <p:sp>
        <p:nvSpPr>
          <p:cNvPr id="3" name="CasellaDiTesto 2"/>
          <p:cNvSpPr txBox="1"/>
          <p:nvPr/>
        </p:nvSpPr>
        <p:spPr>
          <a:xfrm>
            <a:off x="2843808" y="4581128"/>
            <a:ext cx="3456384" cy="1815882"/>
          </a:xfrm>
          <a:prstGeom prst="rect">
            <a:avLst/>
          </a:prstGeom>
          <a:noFill/>
        </p:spPr>
        <p:txBody>
          <a:bodyPr wrap="square" rtlCol="0">
            <a:spAutoFit/>
          </a:bodyPr>
          <a:lstStyle/>
          <a:p>
            <a:pPr algn="ctr"/>
            <a:r>
              <a:rPr lang="it-IT" sz="2800" b="1" dirty="0" smtClean="0">
                <a:solidFill>
                  <a:schemeClr val="bg1"/>
                </a:solidFill>
              </a:rPr>
              <a:t>UNA SINTESI </a:t>
            </a:r>
            <a:r>
              <a:rPr lang="it-IT" sz="2800" b="1" dirty="0" err="1" smtClean="0">
                <a:solidFill>
                  <a:schemeClr val="bg1"/>
                </a:solidFill>
              </a:rPr>
              <a:t>DI</a:t>
            </a:r>
            <a:r>
              <a:rPr lang="it-IT" sz="2800" b="1" dirty="0" smtClean="0">
                <a:solidFill>
                  <a:schemeClr val="bg1"/>
                </a:solidFill>
              </a:rPr>
              <a:t> LUCI </a:t>
            </a:r>
          </a:p>
          <a:p>
            <a:pPr algn="ctr"/>
            <a:r>
              <a:rPr lang="it-IT" sz="2800" b="1" dirty="0" smtClean="0">
                <a:solidFill>
                  <a:schemeClr val="bg1"/>
                </a:solidFill>
              </a:rPr>
              <a:t>COLORI </a:t>
            </a:r>
          </a:p>
          <a:p>
            <a:pPr algn="ctr"/>
            <a:r>
              <a:rPr lang="it-IT" sz="2800" b="1" dirty="0" smtClean="0">
                <a:solidFill>
                  <a:schemeClr val="bg1"/>
                </a:solidFill>
              </a:rPr>
              <a:t>SUGGESTIONI</a:t>
            </a:r>
          </a:p>
          <a:p>
            <a:pPr algn="ctr"/>
            <a:r>
              <a:rPr lang="it-IT" sz="2800" b="1" dirty="0" smtClean="0">
                <a:solidFill>
                  <a:schemeClr val="bg1"/>
                </a:solidFill>
              </a:rPr>
              <a:t>RADICI</a:t>
            </a:r>
            <a:endParaRPr lang="it-IT" sz="2800" b="1" dirty="0">
              <a:solidFill>
                <a:schemeClr val="bg1"/>
              </a:solidFill>
            </a:endParaRPr>
          </a:p>
        </p:txBody>
      </p:sp>
    </p:spTree>
    <p:extLst>
      <p:ext uri="{BB962C8B-B14F-4D97-AF65-F5344CB8AC3E}">
        <p14:creationId xmlns:p14="http://schemas.microsoft.com/office/powerpoint/2010/main" val="35108242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9458"/>
                                        </p:tgtEl>
                                        <p:attrNameLst>
                                          <p:attrName>style.visibility</p:attrName>
                                        </p:attrNameLst>
                                      </p:cBhvr>
                                      <p:to>
                                        <p:strVal val="visible"/>
                                      </p:to>
                                    </p:set>
                                    <p:animEffect transition="in" filter="fade">
                                      <p:cBhvr>
                                        <p:cTn id="7" dur="1000"/>
                                        <p:tgtEl>
                                          <p:spTgt spid="19458"/>
                                        </p:tgtEl>
                                      </p:cBhvr>
                                    </p:animEffect>
                                    <p:anim calcmode="lin" valueType="num">
                                      <p:cBhvr>
                                        <p:cTn id="8" dur="1000" fill="hold"/>
                                        <p:tgtEl>
                                          <p:spTgt spid="19458"/>
                                        </p:tgtEl>
                                        <p:attrNameLst>
                                          <p:attrName>ppt_x</p:attrName>
                                        </p:attrNameLst>
                                      </p:cBhvr>
                                      <p:tavLst>
                                        <p:tav tm="0">
                                          <p:val>
                                            <p:strVal val="#ppt_x"/>
                                          </p:val>
                                        </p:tav>
                                        <p:tav tm="100000">
                                          <p:val>
                                            <p:strVal val="#ppt_x"/>
                                          </p:val>
                                        </p:tav>
                                      </p:tavLst>
                                    </p:anim>
                                    <p:anim calcmode="lin" valueType="num">
                                      <p:cBhvr>
                                        <p:cTn id="9" dur="1000" fill="hold"/>
                                        <p:tgtEl>
                                          <p:spTgt spid="194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C:\Users\User\Desktop\MARCIANA pr.colore\elba 12-14 giugno\P1090911.JPG"/>
          <p:cNvPicPr>
            <a:picLocks noGrp="1" noChangeAspect="1" noChangeArrowheads="1"/>
          </p:cNvPicPr>
          <p:nvPr>
            <p:ph idx="1"/>
          </p:nvPr>
        </p:nvPicPr>
        <p:blipFill>
          <a:blip r:embed="rId2" cstate="screen"/>
          <a:srcRect/>
          <a:stretch>
            <a:fillRect/>
          </a:stretch>
        </p:blipFill>
        <p:spPr bwMode="auto">
          <a:xfrm>
            <a:off x="1" y="0"/>
            <a:ext cx="9144000" cy="6857999"/>
          </a:xfrm>
          <a:prstGeom prst="rect">
            <a:avLst/>
          </a:prstGeom>
          <a:noFill/>
        </p:spPr>
      </p:pic>
      <p:sp>
        <p:nvSpPr>
          <p:cNvPr id="3" name="CasellaDiTesto 2"/>
          <p:cNvSpPr txBox="1"/>
          <p:nvPr/>
        </p:nvSpPr>
        <p:spPr>
          <a:xfrm>
            <a:off x="3707904" y="476672"/>
            <a:ext cx="1944216" cy="646331"/>
          </a:xfrm>
          <a:prstGeom prst="rect">
            <a:avLst/>
          </a:prstGeom>
          <a:noFill/>
        </p:spPr>
        <p:txBody>
          <a:bodyPr wrap="square" rtlCol="0">
            <a:spAutoFit/>
          </a:bodyPr>
          <a:lstStyle/>
          <a:p>
            <a:r>
              <a:rPr lang="it-IT" sz="3600" dirty="0" smtClean="0">
                <a:solidFill>
                  <a:schemeClr val="bg1"/>
                </a:solidFill>
              </a:rPr>
              <a:t>Il Cotone</a:t>
            </a:r>
            <a:endParaRPr lang="it-IT" sz="3600" dirty="0">
              <a:solidFill>
                <a:schemeClr val="bg1"/>
              </a:solidFill>
            </a:endParaRPr>
          </a:p>
        </p:txBody>
      </p:sp>
    </p:spTree>
    <p:extLst>
      <p:ext uri="{BB962C8B-B14F-4D97-AF65-F5344CB8AC3E}">
        <p14:creationId xmlns:p14="http://schemas.microsoft.com/office/powerpoint/2010/main" val="41351604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lide(fromBottom)">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712" name="Picture 8" descr="H:\Scheda_01_a.jpg"/>
          <p:cNvPicPr>
            <a:picLocks noGrp="1" noChangeAspect="1" noChangeArrowheads="1"/>
          </p:cNvPicPr>
          <p:nvPr>
            <p:ph sz="half" idx="1"/>
          </p:nvPr>
        </p:nvPicPr>
        <p:blipFill>
          <a:blip r:embed="rId2" cstate="screen"/>
          <a:srcRect/>
          <a:stretch>
            <a:fillRect/>
          </a:stretch>
        </p:blipFill>
        <p:spPr bwMode="auto">
          <a:xfrm>
            <a:off x="0" y="0"/>
            <a:ext cx="3198276" cy="4525963"/>
          </a:xfrm>
          <a:prstGeom prst="rect">
            <a:avLst/>
          </a:prstGeom>
          <a:noFill/>
        </p:spPr>
      </p:pic>
      <p:pic>
        <p:nvPicPr>
          <p:cNvPr id="72713" name="Picture 9" descr="H:\Scheda_01_b.jpg"/>
          <p:cNvPicPr>
            <a:picLocks noGrp="1" noChangeAspect="1" noChangeArrowheads="1"/>
          </p:cNvPicPr>
          <p:nvPr>
            <p:ph sz="half" idx="2"/>
          </p:nvPr>
        </p:nvPicPr>
        <p:blipFill>
          <a:blip r:embed="rId3" cstate="screen"/>
          <a:srcRect/>
          <a:stretch>
            <a:fillRect/>
          </a:stretch>
        </p:blipFill>
        <p:spPr bwMode="auto">
          <a:xfrm>
            <a:off x="3059832" y="-1"/>
            <a:ext cx="3096344" cy="4381717"/>
          </a:xfrm>
          <a:prstGeom prst="rect">
            <a:avLst/>
          </a:prstGeom>
          <a:noFill/>
        </p:spPr>
      </p:pic>
      <p:pic>
        <p:nvPicPr>
          <p:cNvPr id="15" name="Picture 2" descr="H:\Scheda_01_c.jpg"/>
          <p:cNvPicPr>
            <a:picLocks noChangeAspect="1" noChangeArrowheads="1"/>
          </p:cNvPicPr>
          <p:nvPr/>
        </p:nvPicPr>
        <p:blipFill>
          <a:blip r:embed="rId4" cstate="screen"/>
          <a:srcRect/>
          <a:stretch>
            <a:fillRect/>
          </a:stretch>
        </p:blipFill>
        <p:spPr bwMode="auto">
          <a:xfrm>
            <a:off x="5945724" y="0"/>
            <a:ext cx="3198276" cy="4525963"/>
          </a:xfrm>
          <a:prstGeom prst="rect">
            <a:avLst/>
          </a:prstGeom>
          <a:noFill/>
        </p:spPr>
      </p:pic>
      <p:pic>
        <p:nvPicPr>
          <p:cNvPr id="16" name="Picture 3" descr="H:\Scheda_01_d.jpg"/>
          <p:cNvPicPr>
            <a:picLocks noChangeAspect="1" noChangeArrowheads="1"/>
          </p:cNvPicPr>
          <p:nvPr/>
        </p:nvPicPr>
        <p:blipFill>
          <a:blip r:embed="rId5" cstate="screen"/>
          <a:srcRect l="6754" t="14319" r="5439" b="45534"/>
          <a:stretch>
            <a:fillRect/>
          </a:stretch>
        </p:blipFill>
        <p:spPr bwMode="auto">
          <a:xfrm>
            <a:off x="0" y="4293096"/>
            <a:ext cx="3024336" cy="1956815"/>
          </a:xfrm>
          <a:prstGeom prst="rect">
            <a:avLst/>
          </a:prstGeom>
          <a:noFill/>
        </p:spPr>
      </p:pic>
      <p:pic>
        <p:nvPicPr>
          <p:cNvPr id="18" name="Picture 4" descr="H:\Scheda_01_d.jpg"/>
          <p:cNvPicPr>
            <a:picLocks noChangeAspect="1" noChangeArrowheads="1"/>
          </p:cNvPicPr>
          <p:nvPr/>
        </p:nvPicPr>
        <p:blipFill>
          <a:blip r:embed="rId5" cstate="screen"/>
          <a:srcRect l="6995" t="54726" r="7449" b="8681"/>
          <a:stretch>
            <a:fillRect/>
          </a:stretch>
        </p:blipFill>
        <p:spPr bwMode="auto">
          <a:xfrm>
            <a:off x="5759624" y="4221088"/>
            <a:ext cx="3384376" cy="2048438"/>
          </a:xfrm>
          <a:prstGeom prst="rect">
            <a:avLst/>
          </a:prstGeom>
          <a:noFill/>
        </p:spPr>
      </p:pic>
      <p:pic>
        <p:nvPicPr>
          <p:cNvPr id="19" name="Picture 6" descr="C:\Users\User\Desktop\01_1-2-3-62.tif"/>
          <p:cNvPicPr>
            <a:picLocks noChangeAspect="1" noChangeArrowheads="1"/>
          </p:cNvPicPr>
          <p:nvPr/>
        </p:nvPicPr>
        <p:blipFill>
          <a:blip r:embed="rId6" cstate="screen"/>
          <a:srcRect/>
          <a:stretch>
            <a:fillRect/>
          </a:stretch>
        </p:blipFill>
        <p:spPr bwMode="auto">
          <a:xfrm>
            <a:off x="2987824" y="4293096"/>
            <a:ext cx="2747571" cy="1944216"/>
          </a:xfrm>
          <a:prstGeom prst="rect">
            <a:avLst/>
          </a:prstGeom>
          <a:noFill/>
        </p:spPr>
      </p:pic>
      <p:sp>
        <p:nvSpPr>
          <p:cNvPr id="20" name="CasellaDiTesto 19"/>
          <p:cNvSpPr txBox="1"/>
          <p:nvPr/>
        </p:nvSpPr>
        <p:spPr>
          <a:xfrm>
            <a:off x="2699792" y="6211669"/>
            <a:ext cx="3672408" cy="646331"/>
          </a:xfrm>
          <a:prstGeom prst="rect">
            <a:avLst/>
          </a:prstGeom>
          <a:noFill/>
        </p:spPr>
        <p:txBody>
          <a:bodyPr wrap="square" rtlCol="0">
            <a:spAutoFit/>
          </a:bodyPr>
          <a:lstStyle/>
          <a:p>
            <a:pPr algn="ctr"/>
            <a:r>
              <a:rPr lang="it-IT" b="1" i="1" dirty="0" smtClean="0"/>
              <a:t>Elaborazione esemplificativa di una Scheda di Progetto</a:t>
            </a:r>
            <a:endParaRPr lang="it-IT" b="1" i="1" dirty="0"/>
          </a:p>
        </p:txBody>
      </p:sp>
    </p:spTree>
    <p:extLst>
      <p:ext uri="{BB962C8B-B14F-4D97-AF65-F5344CB8AC3E}">
        <p14:creationId xmlns:p14="http://schemas.microsoft.com/office/powerpoint/2010/main" val="1901764236"/>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C:\Users\User\Desktop\copiato\Elba 2013\mm-maggio2013\panoramiche_16-05-13\P1130432.JPG"/>
          <p:cNvPicPr>
            <a:picLocks noGrp="1" noChangeAspect="1" noChangeArrowheads="1"/>
          </p:cNvPicPr>
          <p:nvPr>
            <p:ph idx="1"/>
          </p:nvPr>
        </p:nvPicPr>
        <p:blipFill>
          <a:blip r:embed="rId2" cstate="email"/>
          <a:srcRect/>
          <a:stretch>
            <a:fillRect/>
          </a:stretch>
        </p:blipFill>
        <p:spPr bwMode="auto">
          <a:xfrm>
            <a:off x="0" y="0"/>
            <a:ext cx="9144000" cy="6858000"/>
          </a:xfrm>
          <a:prstGeom prst="rect">
            <a:avLst/>
          </a:prstGeom>
          <a:noFill/>
        </p:spPr>
      </p:pic>
    </p:spTree>
    <p:extLst>
      <p:ext uri="{BB962C8B-B14F-4D97-AF65-F5344CB8AC3E}">
        <p14:creationId xmlns:p14="http://schemas.microsoft.com/office/powerpoint/2010/main" val="632378305"/>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C:\Users\User\Desktop\copiato\Elba 2013\mm-maggio2013\marciana maggio 2013-Cris\006.JPG"/>
          <p:cNvPicPr>
            <a:picLocks noGrp="1" noChangeAspect="1" noChangeArrowheads="1"/>
          </p:cNvPicPr>
          <p:nvPr>
            <p:ph idx="1"/>
          </p:nvPr>
        </p:nvPicPr>
        <p:blipFill>
          <a:blip r:embed="rId2" cstate="screen"/>
          <a:srcRect/>
          <a:stretch>
            <a:fillRect/>
          </a:stretch>
        </p:blipFill>
        <p:spPr bwMode="auto">
          <a:xfrm>
            <a:off x="0" y="0"/>
            <a:ext cx="9144000" cy="6833512"/>
          </a:xfrm>
          <a:prstGeom prst="rect">
            <a:avLst/>
          </a:prstGeom>
          <a:noFill/>
        </p:spPr>
      </p:pic>
    </p:spTree>
    <p:extLst>
      <p:ext uri="{BB962C8B-B14F-4D97-AF65-F5344CB8AC3E}">
        <p14:creationId xmlns:p14="http://schemas.microsoft.com/office/powerpoint/2010/main" val="4149761801"/>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User\Desktop\MARCIANA pr.colore\elba 12-14 giugno\P1100009.JPG"/>
          <p:cNvPicPr>
            <a:picLocks noGrp="1" noChangeAspect="1" noChangeArrowheads="1"/>
          </p:cNvPicPr>
          <p:nvPr>
            <p:ph idx="1"/>
          </p:nvPr>
        </p:nvPicPr>
        <p:blipFill>
          <a:blip r:embed="rId2" cstate="email"/>
          <a:srcRect/>
          <a:stretch>
            <a:fillRect/>
          </a:stretch>
        </p:blipFill>
        <p:spPr bwMode="auto">
          <a:xfrm>
            <a:off x="0" y="-1"/>
            <a:ext cx="9144000" cy="6858001"/>
          </a:xfrm>
          <a:prstGeom prst="rect">
            <a:avLst/>
          </a:prstGeom>
          <a:noFill/>
        </p:spPr>
      </p:pic>
    </p:spTree>
    <p:extLst>
      <p:ext uri="{BB962C8B-B14F-4D97-AF65-F5344CB8AC3E}">
        <p14:creationId xmlns:p14="http://schemas.microsoft.com/office/powerpoint/2010/main" val="1439345412"/>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a:xfrm>
            <a:off x="5076056" y="0"/>
            <a:ext cx="4067944" cy="706090"/>
          </a:xfrm>
        </p:spPr>
        <p:txBody>
          <a:bodyPr>
            <a:normAutofit/>
          </a:bodyPr>
          <a:lstStyle/>
          <a:p>
            <a:pPr algn="l"/>
            <a:r>
              <a:rPr lang="it-IT" sz="2400" dirty="0" smtClean="0"/>
              <a:t>Il Cotone: ieri, oggi, domani</a:t>
            </a:r>
            <a:endParaRPr lang="it-IT" sz="2400" dirty="0"/>
          </a:p>
        </p:txBody>
      </p:sp>
      <p:pic>
        <p:nvPicPr>
          <p:cNvPr id="7" name="Picture 3" descr="C:\Users\User\Desktop\copiato\Elba 2013\mm-maggio2013\Sopralluogo 15_16 maggio2013\Foto 16_05\IMG_6503.JPG"/>
          <p:cNvPicPr>
            <a:picLocks noGrp="1" noChangeAspect="1" noChangeArrowheads="1"/>
          </p:cNvPicPr>
          <p:nvPr>
            <p:ph sz="half" idx="1"/>
          </p:nvPr>
        </p:nvPicPr>
        <p:blipFill>
          <a:blip r:embed="rId2" cstate="email"/>
          <a:srcRect/>
          <a:stretch>
            <a:fillRect/>
          </a:stretch>
        </p:blipFill>
        <p:spPr bwMode="auto">
          <a:xfrm>
            <a:off x="4860032" y="620688"/>
            <a:ext cx="4038600" cy="2827035"/>
          </a:xfrm>
          <a:prstGeom prst="rect">
            <a:avLst/>
          </a:prstGeom>
          <a:noFill/>
        </p:spPr>
      </p:pic>
      <p:pic>
        <p:nvPicPr>
          <p:cNvPr id="8" name="Picture 2" descr="C:\Users\User\Desktop\copiato\Elba 2013\foto cotone 1956.JPG"/>
          <p:cNvPicPr>
            <a:picLocks noGrp="1" noChangeAspect="1" noChangeArrowheads="1"/>
          </p:cNvPicPr>
          <p:nvPr>
            <p:ph sz="half" idx="2"/>
          </p:nvPr>
        </p:nvPicPr>
        <p:blipFill>
          <a:blip r:embed="rId3" cstate="email"/>
          <a:srcRect/>
          <a:stretch>
            <a:fillRect/>
          </a:stretch>
        </p:blipFill>
        <p:spPr bwMode="auto">
          <a:xfrm>
            <a:off x="0" y="-1"/>
            <a:ext cx="4283968" cy="2978933"/>
          </a:xfrm>
          <a:prstGeom prst="rect">
            <a:avLst/>
          </a:prstGeom>
          <a:noFill/>
        </p:spPr>
      </p:pic>
      <p:pic>
        <p:nvPicPr>
          <p:cNvPr id="9" name="Immagine 8"/>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4788024" y="3573016"/>
            <a:ext cx="4161988" cy="2923788"/>
          </a:xfrm>
          <a:prstGeom prst="rect">
            <a:avLst/>
          </a:prstGeom>
        </p:spPr>
      </p:pic>
      <p:sp>
        <p:nvSpPr>
          <p:cNvPr id="10" name="CasellaDiTesto 9"/>
          <p:cNvSpPr txBox="1"/>
          <p:nvPr/>
        </p:nvSpPr>
        <p:spPr>
          <a:xfrm>
            <a:off x="0" y="2996952"/>
            <a:ext cx="4427984" cy="369332"/>
          </a:xfrm>
          <a:prstGeom prst="rect">
            <a:avLst/>
          </a:prstGeom>
          <a:noFill/>
        </p:spPr>
        <p:txBody>
          <a:bodyPr wrap="square" rtlCol="0">
            <a:spAutoFit/>
          </a:bodyPr>
          <a:lstStyle/>
          <a:p>
            <a:r>
              <a:rPr lang="it-IT" dirty="0" smtClean="0"/>
              <a:t>Com’era nel 1956 e com’è diventato nel 2014</a:t>
            </a:r>
            <a:endParaRPr lang="it-IT" dirty="0"/>
          </a:p>
        </p:txBody>
      </p:sp>
      <p:pic>
        <p:nvPicPr>
          <p:cNvPr id="11" name="Immagine 10"/>
          <p:cNvPicPr>
            <a:picLocks noChangeAspect="1"/>
          </p:cNvPicPr>
          <p:nvPr/>
        </p:nvPicPr>
        <p:blipFill>
          <a:blip r:embed="rId5" cstate="email">
            <a:extLst>
              <a:ext uri="{28A0092B-C50C-407E-A947-70E740481C1C}">
                <a14:useLocalDpi xmlns:a14="http://schemas.microsoft.com/office/drawing/2010/main" val="0"/>
              </a:ext>
            </a:extLst>
          </a:blip>
          <a:srcRect/>
          <a:stretch>
            <a:fillRect/>
          </a:stretch>
        </p:blipFill>
        <p:spPr>
          <a:xfrm>
            <a:off x="179512" y="3573016"/>
            <a:ext cx="3974288" cy="2952328"/>
          </a:xfrm>
          <a:prstGeom prst="rect">
            <a:avLst/>
          </a:prstGeom>
          <a:ln>
            <a:solidFill>
              <a:schemeClr val="tx1">
                <a:lumMod val="65000"/>
                <a:lumOff val="35000"/>
              </a:schemeClr>
            </a:solidFill>
          </a:ln>
        </p:spPr>
      </p:pic>
      <p:pic>
        <p:nvPicPr>
          <p:cNvPr id="12" name="Segnaposto contenuto 3"/>
          <p:cNvPicPr>
            <a:picLocks noChangeAspect="1"/>
          </p:cNvPicPr>
          <p:nvPr/>
        </p:nvPicPr>
        <p:blipFill>
          <a:blip r:embed="rId6" cstate="email">
            <a:extLst>
              <a:ext uri="{28A0092B-C50C-407E-A947-70E740481C1C}">
                <a14:useLocalDpi xmlns:a14="http://schemas.microsoft.com/office/drawing/2010/main" val="0"/>
              </a:ext>
            </a:extLst>
          </a:blip>
          <a:srcRect/>
          <a:stretch>
            <a:fillRect/>
          </a:stretch>
        </p:blipFill>
        <p:spPr>
          <a:xfrm>
            <a:off x="0" y="3573016"/>
            <a:ext cx="1372388" cy="864096"/>
          </a:xfrm>
          <a:prstGeom prst="rect">
            <a:avLst/>
          </a:prstGeom>
          <a:ln>
            <a:solidFill>
              <a:schemeClr val="bg1">
                <a:lumMod val="65000"/>
              </a:schemeClr>
            </a:solidFill>
          </a:ln>
        </p:spPr>
      </p:pic>
    </p:spTree>
    <p:extLst>
      <p:ext uri="{BB962C8B-B14F-4D97-AF65-F5344CB8AC3E}">
        <p14:creationId xmlns:p14="http://schemas.microsoft.com/office/powerpoint/2010/main" val="749056923"/>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C:\Users\User\Desktop\copiato\Elba 2013\foto cotone 1964.JPG"/>
          <p:cNvPicPr>
            <a:picLocks noGrp="1" noChangeAspect="1" noChangeArrowheads="1"/>
          </p:cNvPicPr>
          <p:nvPr>
            <p:ph idx="1"/>
          </p:nvPr>
        </p:nvPicPr>
        <p:blipFill>
          <a:blip r:embed="rId3" cstate="email"/>
          <a:srcRect/>
          <a:stretch>
            <a:fillRect/>
          </a:stretch>
        </p:blipFill>
        <p:spPr bwMode="auto">
          <a:xfrm>
            <a:off x="0" y="0"/>
            <a:ext cx="7200800" cy="5150572"/>
          </a:xfrm>
          <a:prstGeom prst="rect">
            <a:avLst/>
          </a:prstGeom>
          <a:noFill/>
        </p:spPr>
      </p:pic>
      <p:pic>
        <p:nvPicPr>
          <p:cNvPr id="6" name="Picture 2" descr="C:\Users\User\Pictures\2014-09-22 mrc\mrc 005.JPG"/>
          <p:cNvPicPr>
            <a:picLocks noChangeAspect="1" noChangeArrowheads="1"/>
          </p:cNvPicPr>
          <p:nvPr/>
        </p:nvPicPr>
        <p:blipFill>
          <a:blip r:embed="rId4" cstate="email"/>
          <a:srcRect/>
          <a:stretch>
            <a:fillRect/>
          </a:stretch>
        </p:blipFill>
        <p:spPr bwMode="auto">
          <a:xfrm>
            <a:off x="4427984" y="3319025"/>
            <a:ext cx="4716016" cy="3538975"/>
          </a:xfrm>
          <a:prstGeom prst="rect">
            <a:avLst/>
          </a:prstGeom>
          <a:noFill/>
        </p:spPr>
      </p:pic>
      <p:sp>
        <p:nvSpPr>
          <p:cNvPr id="4" name="CasellaDiTesto 3"/>
          <p:cNvSpPr txBox="1"/>
          <p:nvPr/>
        </p:nvSpPr>
        <p:spPr>
          <a:xfrm>
            <a:off x="7092280" y="1052736"/>
            <a:ext cx="2051720" cy="369332"/>
          </a:xfrm>
          <a:prstGeom prst="rect">
            <a:avLst/>
          </a:prstGeom>
          <a:noFill/>
        </p:spPr>
        <p:txBody>
          <a:bodyPr wrap="square" rtlCol="0">
            <a:spAutoFit/>
          </a:bodyPr>
          <a:lstStyle/>
          <a:p>
            <a:r>
              <a:rPr lang="it-IT" dirty="0" smtClean="0"/>
              <a:t>Cartolina del 1964</a:t>
            </a:r>
            <a:endParaRPr lang="it-IT" dirty="0"/>
          </a:p>
        </p:txBody>
      </p:sp>
    </p:spTree>
    <p:extLst>
      <p:ext uri="{BB962C8B-B14F-4D97-AF65-F5344CB8AC3E}">
        <p14:creationId xmlns:p14="http://schemas.microsoft.com/office/powerpoint/2010/main" val="4141392444"/>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User\Desktop\copiato\Elba 2013\minerali elba giugno 2013\ematite\el 014.JPG"/>
          <p:cNvPicPr>
            <a:picLocks noGrp="1" noChangeAspect="1" noChangeArrowheads="1"/>
          </p:cNvPicPr>
          <p:nvPr>
            <p:ph idx="1"/>
          </p:nvPr>
        </p:nvPicPr>
        <p:blipFill>
          <a:blip r:embed="rId3" cstate="email"/>
          <a:srcRect/>
          <a:stretch>
            <a:fillRect/>
          </a:stretch>
        </p:blipFill>
        <p:spPr bwMode="auto">
          <a:xfrm>
            <a:off x="-32819" y="0"/>
            <a:ext cx="9209638" cy="6858000"/>
          </a:xfrm>
          <a:prstGeom prst="rect">
            <a:avLst/>
          </a:prstGeom>
          <a:noFill/>
        </p:spPr>
      </p:pic>
      <p:pic>
        <p:nvPicPr>
          <p:cNvPr id="4" name="Picture 12" descr="C:\Users\User\Pictures\2014-09-22 mrc\mrc 089.JPG"/>
          <p:cNvPicPr>
            <a:picLocks noChangeAspect="1" noChangeArrowheads="1"/>
          </p:cNvPicPr>
          <p:nvPr/>
        </p:nvPicPr>
        <p:blipFill>
          <a:blip r:embed="rId4" cstate="email"/>
          <a:srcRect/>
          <a:stretch>
            <a:fillRect/>
          </a:stretch>
        </p:blipFill>
        <p:spPr bwMode="auto">
          <a:xfrm>
            <a:off x="-1" y="4173980"/>
            <a:ext cx="5868145" cy="2684019"/>
          </a:xfrm>
          <a:prstGeom prst="rect">
            <a:avLst/>
          </a:prstGeom>
          <a:noFill/>
        </p:spPr>
      </p:pic>
      <p:pic>
        <p:nvPicPr>
          <p:cNvPr id="6" name="Picture 8" descr="C:\Users\User\Pictures\Immagine1.png"/>
          <p:cNvPicPr>
            <a:picLocks noChangeAspect="1" noChangeArrowheads="1"/>
          </p:cNvPicPr>
          <p:nvPr/>
        </p:nvPicPr>
        <p:blipFill rotWithShape="1">
          <a:blip r:embed="rId5" cstate="email"/>
          <a:srcRect t="-444"/>
          <a:stretch/>
        </p:blipFill>
        <p:spPr bwMode="auto">
          <a:xfrm rot="16200000">
            <a:off x="387809" y="-387808"/>
            <a:ext cx="2428234" cy="3203849"/>
          </a:xfrm>
          <a:prstGeom prst="rect">
            <a:avLst/>
          </a:prstGeom>
          <a:noFill/>
        </p:spPr>
      </p:pic>
      <p:pic>
        <p:nvPicPr>
          <p:cNvPr id="5" name="Picture 2" descr="C:\Users\User\Desktop\copiato\Elba 2013\foto cotone 1964.JPG"/>
          <p:cNvPicPr>
            <a:picLocks noChangeAspect="1" noChangeArrowheads="1"/>
          </p:cNvPicPr>
          <p:nvPr/>
        </p:nvPicPr>
        <p:blipFill>
          <a:blip r:embed="rId6" cstate="email"/>
          <a:srcRect/>
          <a:stretch>
            <a:fillRect/>
          </a:stretch>
        </p:blipFill>
        <p:spPr bwMode="auto">
          <a:xfrm>
            <a:off x="1763688" y="1780366"/>
            <a:ext cx="2232248" cy="2466343"/>
          </a:xfrm>
          <a:prstGeom prst="ellipse">
            <a:avLst/>
          </a:prstGeom>
          <a:noFill/>
        </p:spPr>
      </p:pic>
    </p:spTree>
    <p:extLst>
      <p:ext uri="{BB962C8B-B14F-4D97-AF65-F5344CB8AC3E}">
        <p14:creationId xmlns:p14="http://schemas.microsoft.com/office/powerpoint/2010/main" val="2728976730"/>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C:\Users\User\Desktop\MARCIANA pr.colore\elba 12-14 giugno\P1090919.JPG"/>
          <p:cNvPicPr>
            <a:picLocks noGrp="1" noChangeAspect="1" noChangeArrowheads="1"/>
          </p:cNvPicPr>
          <p:nvPr>
            <p:ph idx="1"/>
          </p:nvPr>
        </p:nvPicPr>
        <p:blipFill>
          <a:blip r:embed="rId3" cstate="screen"/>
          <a:srcRect/>
          <a:stretch>
            <a:fillRect/>
          </a:stretch>
        </p:blipFill>
        <p:spPr bwMode="auto">
          <a:xfrm>
            <a:off x="0" y="-245542"/>
            <a:ext cx="9471389" cy="7103542"/>
          </a:xfrm>
          <a:prstGeom prst="rect">
            <a:avLst/>
          </a:prstGeom>
          <a:noFill/>
        </p:spPr>
      </p:pic>
      <p:sp>
        <p:nvSpPr>
          <p:cNvPr id="5" name="CasellaDiTesto 4"/>
          <p:cNvSpPr txBox="1"/>
          <p:nvPr/>
        </p:nvSpPr>
        <p:spPr>
          <a:xfrm>
            <a:off x="2807804" y="1124744"/>
            <a:ext cx="4032448" cy="584775"/>
          </a:xfrm>
          <a:prstGeom prst="rect">
            <a:avLst/>
          </a:prstGeom>
          <a:noFill/>
        </p:spPr>
        <p:txBody>
          <a:bodyPr wrap="square" rtlCol="0">
            <a:spAutoFit/>
          </a:bodyPr>
          <a:lstStyle/>
          <a:p>
            <a:r>
              <a:rPr lang="it-IT" sz="3200" i="1" dirty="0" smtClean="0">
                <a:solidFill>
                  <a:schemeClr val="accent3">
                    <a:lumMod val="20000"/>
                    <a:lumOff val="80000"/>
                  </a:schemeClr>
                </a:solidFill>
              </a:rPr>
              <a:t>Grazie per l’attenzione</a:t>
            </a:r>
            <a:endParaRPr lang="it-IT" sz="3200" i="1" dirty="0">
              <a:solidFill>
                <a:schemeClr val="accent3">
                  <a:lumMod val="20000"/>
                  <a:lumOff val="80000"/>
                </a:schemeClr>
              </a:solidFill>
            </a:endParaRPr>
          </a:p>
        </p:txBody>
      </p:sp>
      <p:sp>
        <p:nvSpPr>
          <p:cNvPr id="2" name="CasellaDiTesto 1"/>
          <p:cNvSpPr txBox="1"/>
          <p:nvPr/>
        </p:nvSpPr>
        <p:spPr>
          <a:xfrm flipH="1">
            <a:off x="755576" y="4797152"/>
            <a:ext cx="8136904" cy="1200329"/>
          </a:xfrm>
          <a:prstGeom prst="rect">
            <a:avLst/>
          </a:prstGeom>
          <a:noFill/>
        </p:spPr>
        <p:txBody>
          <a:bodyPr wrap="square" rtlCol="0">
            <a:spAutoFit/>
          </a:bodyPr>
          <a:lstStyle/>
          <a:p>
            <a:pPr algn="just"/>
            <a:r>
              <a:rPr lang="it-IT" dirty="0">
                <a:solidFill>
                  <a:schemeClr val="accent3">
                    <a:lumMod val="20000"/>
                    <a:lumOff val="80000"/>
                  </a:schemeClr>
                </a:solidFill>
              </a:rPr>
              <a:t>Si ringrazia: Irene Centauro per l’elaborazione grafica dimostrativa della distribuzione delle tinte sulle facciate degli edifici del </a:t>
            </a:r>
            <a:r>
              <a:rPr lang="it-IT" dirty="0" smtClean="0">
                <a:solidFill>
                  <a:schemeClr val="accent3">
                    <a:lumMod val="20000"/>
                    <a:lumOff val="80000"/>
                  </a:schemeClr>
                </a:solidFill>
              </a:rPr>
              <a:t>Lungomare e la conversione dei codici cromatici (da ACC a NCS) ; </a:t>
            </a:r>
            <a:r>
              <a:rPr lang="it-IT" dirty="0">
                <a:solidFill>
                  <a:schemeClr val="accent3">
                    <a:lumMod val="20000"/>
                    <a:lumOff val="80000"/>
                  </a:schemeClr>
                </a:solidFill>
              </a:rPr>
              <a:t>Giada Citti per la collaborazione in fase di studio; gli allievi del Corso di Specializzazione </a:t>
            </a:r>
            <a:r>
              <a:rPr lang="it-IT" dirty="0" err="1">
                <a:solidFill>
                  <a:schemeClr val="accent3">
                    <a:lumMod val="20000"/>
                    <a:lumOff val="80000"/>
                  </a:schemeClr>
                </a:solidFill>
              </a:rPr>
              <a:t>BAeP</a:t>
            </a:r>
            <a:r>
              <a:rPr lang="it-IT" dirty="0">
                <a:solidFill>
                  <a:schemeClr val="accent3">
                    <a:lumMod val="20000"/>
                    <a:lumOff val="80000"/>
                  </a:schemeClr>
                </a:solidFill>
              </a:rPr>
              <a:t> 2012 e del Laboratorio di Restauro 2011/2012 .</a:t>
            </a:r>
          </a:p>
        </p:txBody>
      </p:sp>
    </p:spTree>
    <p:extLst>
      <p:ext uri="{BB962C8B-B14F-4D97-AF65-F5344CB8AC3E}">
        <p14:creationId xmlns:p14="http://schemas.microsoft.com/office/powerpoint/2010/main" val="31699443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7410"/>
                                        </p:tgtEl>
                                        <p:attrNameLst>
                                          <p:attrName>style.visibility</p:attrName>
                                        </p:attrNameLst>
                                      </p:cBhvr>
                                      <p:to>
                                        <p:strVal val="visible"/>
                                      </p:to>
                                    </p:set>
                                    <p:animEffect transition="in" filter="fade">
                                      <p:cBhvr>
                                        <p:cTn id="7" dur="1000"/>
                                        <p:tgtEl>
                                          <p:spTgt spid="17410"/>
                                        </p:tgtEl>
                                      </p:cBhvr>
                                    </p:animEffect>
                                    <p:anim calcmode="lin" valueType="num">
                                      <p:cBhvr>
                                        <p:cTn id="8" dur="1000" fill="hold"/>
                                        <p:tgtEl>
                                          <p:spTgt spid="17410"/>
                                        </p:tgtEl>
                                        <p:attrNameLst>
                                          <p:attrName>ppt_x</p:attrName>
                                        </p:attrNameLst>
                                      </p:cBhvr>
                                      <p:tavLst>
                                        <p:tav tm="0">
                                          <p:val>
                                            <p:strVal val="#ppt_x"/>
                                          </p:val>
                                        </p:tav>
                                        <p:tav tm="100000">
                                          <p:val>
                                            <p:strVal val="#ppt_x"/>
                                          </p:val>
                                        </p:tav>
                                      </p:tavLst>
                                    </p:anim>
                                    <p:anim calcmode="lin" valueType="num">
                                      <p:cBhvr>
                                        <p:cTn id="9" dur="1000" fill="hold"/>
                                        <p:tgtEl>
                                          <p:spTgt spid="174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edificio-003"/>
          <p:cNvPicPr>
            <a:picLocks noChangeAspect="1" noChangeArrowheads="1"/>
          </p:cNvPicPr>
          <p:nvPr/>
        </p:nvPicPr>
        <p:blipFill>
          <a:blip r:embed="rId2" cstate="screen"/>
          <a:srcRect/>
          <a:stretch>
            <a:fillRect/>
          </a:stretch>
        </p:blipFill>
        <p:spPr bwMode="auto">
          <a:xfrm>
            <a:off x="4535488" y="0"/>
            <a:ext cx="4608512" cy="2763576"/>
          </a:xfrm>
          <a:prstGeom prst="rect">
            <a:avLst/>
          </a:prstGeom>
          <a:noFill/>
          <a:ln w="9525">
            <a:noFill/>
            <a:miter lim="800000"/>
            <a:headEnd/>
            <a:tailEnd/>
          </a:ln>
        </p:spPr>
      </p:pic>
      <p:sp>
        <p:nvSpPr>
          <p:cNvPr id="5" name="CasellaDiTesto 4"/>
          <p:cNvSpPr txBox="1"/>
          <p:nvPr/>
        </p:nvSpPr>
        <p:spPr>
          <a:xfrm>
            <a:off x="5364088" y="2636912"/>
            <a:ext cx="2403735" cy="307777"/>
          </a:xfrm>
          <a:prstGeom prst="rect">
            <a:avLst/>
          </a:prstGeom>
          <a:noFill/>
        </p:spPr>
        <p:txBody>
          <a:bodyPr wrap="none" rtlCol="0">
            <a:spAutoFit/>
          </a:bodyPr>
          <a:lstStyle/>
          <a:p>
            <a:r>
              <a:rPr lang="it-IT" sz="1400" dirty="0" smtClean="0"/>
              <a:t>Edificio 003 - Fronte principale</a:t>
            </a:r>
            <a:endParaRPr lang="it-IT" sz="1400" dirty="0"/>
          </a:p>
        </p:txBody>
      </p:sp>
      <p:pic>
        <p:nvPicPr>
          <p:cNvPr id="1026" name="Picture 2" descr="edificio 062 e 001"/>
          <p:cNvPicPr>
            <a:picLocks noChangeAspect="1" noChangeArrowheads="1"/>
          </p:cNvPicPr>
          <p:nvPr/>
        </p:nvPicPr>
        <p:blipFill>
          <a:blip r:embed="rId3" cstate="screen"/>
          <a:srcRect/>
          <a:stretch>
            <a:fillRect/>
          </a:stretch>
        </p:blipFill>
        <p:spPr bwMode="auto">
          <a:xfrm>
            <a:off x="179512" y="1412776"/>
            <a:ext cx="3708920" cy="4916289"/>
          </a:xfrm>
          <a:prstGeom prst="rect">
            <a:avLst/>
          </a:prstGeom>
          <a:noFill/>
          <a:ln w="9525">
            <a:noFill/>
            <a:miter lim="800000"/>
            <a:headEnd/>
            <a:tailEnd/>
          </a:ln>
        </p:spPr>
      </p:pic>
      <p:sp>
        <p:nvSpPr>
          <p:cNvPr id="3" name="CasellaDiTesto 2"/>
          <p:cNvSpPr txBox="1"/>
          <p:nvPr/>
        </p:nvSpPr>
        <p:spPr>
          <a:xfrm>
            <a:off x="179512" y="6381328"/>
            <a:ext cx="2359620" cy="307777"/>
          </a:xfrm>
          <a:prstGeom prst="rect">
            <a:avLst/>
          </a:prstGeom>
          <a:noFill/>
        </p:spPr>
        <p:txBody>
          <a:bodyPr wrap="none" rtlCol="0">
            <a:spAutoFit/>
          </a:bodyPr>
          <a:lstStyle/>
          <a:p>
            <a:r>
              <a:rPr lang="it-IT" sz="1400" dirty="0" smtClean="0"/>
              <a:t>Edificio 001 - Fronte laterale a</a:t>
            </a:r>
            <a:endParaRPr lang="it-IT" sz="1400" dirty="0"/>
          </a:p>
        </p:txBody>
      </p:sp>
      <p:pic>
        <p:nvPicPr>
          <p:cNvPr id="7" name="Picture 4" descr="edificio-003laterale"/>
          <p:cNvPicPr>
            <a:picLocks noChangeAspect="1" noChangeArrowheads="1"/>
          </p:cNvPicPr>
          <p:nvPr/>
        </p:nvPicPr>
        <p:blipFill>
          <a:blip r:embed="rId4" cstate="screen"/>
          <a:srcRect/>
          <a:stretch>
            <a:fillRect/>
          </a:stretch>
        </p:blipFill>
        <p:spPr bwMode="auto">
          <a:xfrm>
            <a:off x="5076056" y="2681241"/>
            <a:ext cx="4067944" cy="3772093"/>
          </a:xfrm>
          <a:prstGeom prst="rect">
            <a:avLst/>
          </a:prstGeom>
          <a:noFill/>
          <a:ln w="9525">
            <a:noFill/>
            <a:miter lim="800000"/>
            <a:headEnd/>
            <a:tailEnd/>
          </a:ln>
        </p:spPr>
      </p:pic>
      <p:sp>
        <p:nvSpPr>
          <p:cNvPr id="11" name="CasellaDiTesto 10"/>
          <p:cNvSpPr txBox="1"/>
          <p:nvPr/>
        </p:nvSpPr>
        <p:spPr>
          <a:xfrm>
            <a:off x="4932040" y="6453336"/>
            <a:ext cx="2911695" cy="307777"/>
          </a:xfrm>
          <a:prstGeom prst="rect">
            <a:avLst/>
          </a:prstGeom>
          <a:noFill/>
        </p:spPr>
        <p:txBody>
          <a:bodyPr wrap="none" rtlCol="0">
            <a:spAutoFit/>
          </a:bodyPr>
          <a:lstStyle/>
          <a:p>
            <a:r>
              <a:rPr lang="it-IT" sz="1400" dirty="0" smtClean="0"/>
              <a:t>Edificio 003 - Fronte laterale a PIAZZA</a:t>
            </a:r>
            <a:endParaRPr lang="it-IT" sz="1400" dirty="0"/>
          </a:p>
        </p:txBody>
      </p:sp>
      <p:sp>
        <p:nvSpPr>
          <p:cNvPr id="8" name="CasellaDiTesto 7"/>
          <p:cNvSpPr txBox="1"/>
          <p:nvPr/>
        </p:nvSpPr>
        <p:spPr>
          <a:xfrm>
            <a:off x="179512" y="332656"/>
            <a:ext cx="4032448" cy="923330"/>
          </a:xfrm>
          <a:prstGeom prst="rect">
            <a:avLst/>
          </a:prstGeom>
          <a:noFill/>
        </p:spPr>
        <p:txBody>
          <a:bodyPr wrap="square" rtlCol="0">
            <a:spAutoFit/>
          </a:bodyPr>
          <a:lstStyle/>
          <a:p>
            <a:r>
              <a:rPr lang="it-IT" b="1" dirty="0" smtClean="0"/>
              <a:t>Integrazione dei rilievi con fronti laterali,   fronti interni e fronti su piazze</a:t>
            </a:r>
          </a:p>
          <a:p>
            <a:endParaRPr lang="it-IT" dirty="0" smtClean="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descr="edifici 004-005a-006a"/>
          <p:cNvPicPr>
            <a:picLocks noChangeAspect="1" noChangeArrowheads="1"/>
          </p:cNvPicPr>
          <p:nvPr/>
        </p:nvPicPr>
        <p:blipFill>
          <a:blip r:embed="rId2" cstate="screen"/>
          <a:srcRect/>
          <a:stretch>
            <a:fillRect/>
          </a:stretch>
        </p:blipFill>
        <p:spPr bwMode="auto">
          <a:xfrm>
            <a:off x="4457700" y="3068960"/>
            <a:ext cx="4686300" cy="3524250"/>
          </a:xfrm>
          <a:prstGeom prst="rect">
            <a:avLst/>
          </a:prstGeom>
          <a:noFill/>
          <a:ln w="9525">
            <a:noFill/>
            <a:miter lim="800000"/>
            <a:headEnd/>
            <a:tailEnd/>
          </a:ln>
        </p:spPr>
      </p:pic>
      <p:sp>
        <p:nvSpPr>
          <p:cNvPr id="5" name="CasellaDiTesto 4"/>
          <p:cNvSpPr txBox="1"/>
          <p:nvPr/>
        </p:nvSpPr>
        <p:spPr>
          <a:xfrm>
            <a:off x="431032" y="3553271"/>
            <a:ext cx="3060390" cy="307777"/>
          </a:xfrm>
          <a:prstGeom prst="rect">
            <a:avLst/>
          </a:prstGeom>
          <a:noFill/>
        </p:spPr>
        <p:txBody>
          <a:bodyPr wrap="none" rtlCol="0">
            <a:spAutoFit/>
          </a:bodyPr>
          <a:lstStyle/>
          <a:p>
            <a:r>
              <a:rPr lang="it-IT" sz="1400" dirty="0" smtClean="0"/>
              <a:t>Edificio 004 - Fronte laterale b su piazza</a:t>
            </a:r>
            <a:endParaRPr lang="it-IT" sz="1400" dirty="0"/>
          </a:p>
        </p:txBody>
      </p:sp>
      <p:pic>
        <p:nvPicPr>
          <p:cNvPr id="2050" name="Picture 2" descr="edifici 005-006-004 laterale"/>
          <p:cNvPicPr>
            <a:picLocks noChangeAspect="1" noChangeArrowheads="1"/>
          </p:cNvPicPr>
          <p:nvPr/>
        </p:nvPicPr>
        <p:blipFill>
          <a:blip r:embed="rId3" cstate="screen"/>
          <a:srcRect/>
          <a:stretch>
            <a:fillRect/>
          </a:stretch>
        </p:blipFill>
        <p:spPr bwMode="auto">
          <a:xfrm>
            <a:off x="0" y="116632"/>
            <a:ext cx="4962525" cy="3324225"/>
          </a:xfrm>
          <a:prstGeom prst="rect">
            <a:avLst/>
          </a:prstGeom>
          <a:noFill/>
          <a:ln w="9525">
            <a:noFill/>
            <a:miter lim="800000"/>
            <a:headEnd/>
            <a:tailEnd/>
          </a:ln>
        </p:spPr>
      </p:pic>
      <p:sp>
        <p:nvSpPr>
          <p:cNvPr id="7" name="CasellaDiTesto 6"/>
          <p:cNvSpPr txBox="1"/>
          <p:nvPr/>
        </p:nvSpPr>
        <p:spPr>
          <a:xfrm>
            <a:off x="5070130" y="6453336"/>
            <a:ext cx="3052374" cy="307777"/>
          </a:xfrm>
          <a:prstGeom prst="rect">
            <a:avLst/>
          </a:prstGeom>
          <a:noFill/>
        </p:spPr>
        <p:txBody>
          <a:bodyPr wrap="none" rtlCol="0">
            <a:spAutoFit/>
          </a:bodyPr>
          <a:lstStyle/>
          <a:p>
            <a:r>
              <a:rPr lang="it-IT" sz="1400" dirty="0" smtClean="0"/>
              <a:t>Edificio 005 - Fronte laterale a su piazza</a:t>
            </a:r>
            <a:endParaRPr lang="it-IT" sz="14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edificio 066-068-069-070-071"/>
          <p:cNvPicPr>
            <a:picLocks noChangeAspect="1" noChangeArrowheads="1"/>
          </p:cNvPicPr>
          <p:nvPr/>
        </p:nvPicPr>
        <p:blipFill>
          <a:blip r:embed="rId2" cstate="screen"/>
          <a:srcRect/>
          <a:stretch>
            <a:fillRect/>
          </a:stretch>
        </p:blipFill>
        <p:spPr bwMode="auto">
          <a:xfrm>
            <a:off x="-25296" y="548679"/>
            <a:ext cx="9169296" cy="3607787"/>
          </a:xfrm>
          <a:prstGeom prst="rect">
            <a:avLst/>
          </a:prstGeom>
          <a:noFill/>
          <a:ln w="9525">
            <a:noFill/>
            <a:miter lim="800000"/>
            <a:headEnd/>
            <a:tailEnd/>
          </a:ln>
        </p:spPr>
      </p:pic>
      <p:sp>
        <p:nvSpPr>
          <p:cNvPr id="5" name="CasellaDiTesto 4"/>
          <p:cNvSpPr txBox="1"/>
          <p:nvPr/>
        </p:nvSpPr>
        <p:spPr>
          <a:xfrm>
            <a:off x="539552" y="6021288"/>
            <a:ext cx="5910849" cy="369332"/>
          </a:xfrm>
          <a:prstGeom prst="rect">
            <a:avLst/>
          </a:prstGeom>
          <a:noFill/>
        </p:spPr>
        <p:txBody>
          <a:bodyPr wrap="none" rtlCol="0">
            <a:spAutoFit/>
          </a:bodyPr>
          <a:lstStyle/>
          <a:p>
            <a:r>
              <a:rPr lang="it-IT" b="1" dirty="0" smtClean="0"/>
              <a:t>Rilievo da diversi punti di vista funzionale alla progettazione</a:t>
            </a:r>
            <a:endParaRPr lang="it-IT" b="1" dirty="0"/>
          </a:p>
        </p:txBody>
      </p:sp>
      <p:sp>
        <p:nvSpPr>
          <p:cNvPr id="6" name="CasellaDiTesto 5"/>
          <p:cNvSpPr txBox="1"/>
          <p:nvPr/>
        </p:nvSpPr>
        <p:spPr>
          <a:xfrm>
            <a:off x="7020272" y="4221088"/>
            <a:ext cx="1879682" cy="307777"/>
          </a:xfrm>
          <a:prstGeom prst="rect">
            <a:avLst/>
          </a:prstGeom>
          <a:noFill/>
        </p:spPr>
        <p:txBody>
          <a:bodyPr wrap="none" rtlCol="0">
            <a:spAutoFit/>
          </a:bodyPr>
          <a:lstStyle/>
          <a:p>
            <a:r>
              <a:rPr lang="it-IT" sz="1400" dirty="0" smtClean="0"/>
              <a:t>Il Cotone – fronte mare</a:t>
            </a:r>
            <a:endParaRPr lang="it-IT" sz="14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edifici 008-009"/>
          <p:cNvPicPr>
            <a:picLocks noChangeAspect="1" noChangeArrowheads="1"/>
          </p:cNvPicPr>
          <p:nvPr/>
        </p:nvPicPr>
        <p:blipFill>
          <a:blip r:embed="rId2" cstate="screen"/>
          <a:srcRect/>
          <a:stretch>
            <a:fillRect/>
          </a:stretch>
        </p:blipFill>
        <p:spPr bwMode="auto">
          <a:xfrm>
            <a:off x="179512" y="29170"/>
            <a:ext cx="3024336" cy="3272911"/>
          </a:xfrm>
          <a:prstGeom prst="rect">
            <a:avLst/>
          </a:prstGeom>
          <a:noFill/>
          <a:ln w="9525">
            <a:noFill/>
            <a:miter lim="800000"/>
            <a:headEnd/>
            <a:tailEnd/>
          </a:ln>
        </p:spPr>
      </p:pic>
      <p:sp>
        <p:nvSpPr>
          <p:cNvPr id="5" name="CasellaDiTesto 4"/>
          <p:cNvSpPr txBox="1"/>
          <p:nvPr/>
        </p:nvSpPr>
        <p:spPr>
          <a:xfrm>
            <a:off x="179512" y="3265820"/>
            <a:ext cx="3046090" cy="523220"/>
          </a:xfrm>
          <a:prstGeom prst="rect">
            <a:avLst/>
          </a:prstGeom>
          <a:noFill/>
        </p:spPr>
        <p:txBody>
          <a:bodyPr wrap="none" rtlCol="0">
            <a:spAutoFit/>
          </a:bodyPr>
          <a:lstStyle/>
          <a:p>
            <a:r>
              <a:rPr lang="it-IT" sz="1400" dirty="0" smtClean="0"/>
              <a:t>009 - Completamento parte destra del </a:t>
            </a:r>
          </a:p>
          <a:p>
            <a:r>
              <a:rPr lang="it-IT" sz="1400" dirty="0" smtClean="0"/>
              <a:t>prospetto principale e </a:t>
            </a:r>
            <a:r>
              <a:rPr lang="it-IT" sz="1400" dirty="0" err="1" smtClean="0"/>
              <a:t>dehor</a:t>
            </a:r>
            <a:r>
              <a:rPr lang="it-IT" sz="1400" dirty="0" smtClean="0"/>
              <a:t> antistante</a:t>
            </a:r>
            <a:endParaRPr lang="it-IT" sz="1400" dirty="0"/>
          </a:p>
        </p:txBody>
      </p:sp>
      <p:pic>
        <p:nvPicPr>
          <p:cNvPr id="8195" name="Picture 3" descr="edifici 010-011-012"/>
          <p:cNvPicPr>
            <a:picLocks noChangeAspect="1" noChangeArrowheads="1"/>
          </p:cNvPicPr>
          <p:nvPr/>
        </p:nvPicPr>
        <p:blipFill>
          <a:blip r:embed="rId3" cstate="screen"/>
          <a:srcRect/>
          <a:stretch>
            <a:fillRect/>
          </a:stretch>
        </p:blipFill>
        <p:spPr bwMode="auto">
          <a:xfrm>
            <a:off x="4427188" y="340876"/>
            <a:ext cx="3889228" cy="3041576"/>
          </a:xfrm>
          <a:prstGeom prst="rect">
            <a:avLst/>
          </a:prstGeom>
          <a:noFill/>
          <a:ln w="9525">
            <a:noFill/>
            <a:miter lim="800000"/>
            <a:headEnd/>
            <a:tailEnd/>
          </a:ln>
        </p:spPr>
      </p:pic>
      <p:sp>
        <p:nvSpPr>
          <p:cNvPr id="7" name="CasellaDiTesto 6"/>
          <p:cNvSpPr txBox="1"/>
          <p:nvPr/>
        </p:nvSpPr>
        <p:spPr>
          <a:xfrm>
            <a:off x="4427984" y="3265820"/>
            <a:ext cx="4408130" cy="307777"/>
          </a:xfrm>
          <a:prstGeom prst="rect">
            <a:avLst/>
          </a:prstGeom>
          <a:noFill/>
        </p:spPr>
        <p:txBody>
          <a:bodyPr wrap="none" rtlCol="0">
            <a:spAutoFit/>
          </a:bodyPr>
          <a:lstStyle/>
          <a:p>
            <a:r>
              <a:rPr lang="it-IT" sz="1400" dirty="0" smtClean="0"/>
              <a:t>010 Inserimento finestre, archi, parapetti terrazza e </a:t>
            </a:r>
            <a:r>
              <a:rPr lang="it-IT" sz="1400" dirty="0" err="1" smtClean="0"/>
              <a:t>dehor</a:t>
            </a:r>
            <a:endParaRPr lang="it-IT" sz="1400" dirty="0"/>
          </a:p>
        </p:txBody>
      </p:sp>
      <p:pic>
        <p:nvPicPr>
          <p:cNvPr id="8196" name="Picture 4" descr="edifici 018-025"/>
          <p:cNvPicPr>
            <a:picLocks noChangeAspect="1" noChangeArrowheads="1"/>
          </p:cNvPicPr>
          <p:nvPr/>
        </p:nvPicPr>
        <p:blipFill>
          <a:blip r:embed="rId4" cstate="screen"/>
          <a:srcRect/>
          <a:stretch>
            <a:fillRect/>
          </a:stretch>
        </p:blipFill>
        <p:spPr bwMode="auto">
          <a:xfrm>
            <a:off x="179512" y="4221088"/>
            <a:ext cx="2232248" cy="1723295"/>
          </a:xfrm>
          <a:prstGeom prst="rect">
            <a:avLst/>
          </a:prstGeom>
          <a:noFill/>
          <a:ln w="9525">
            <a:noFill/>
            <a:miter lim="800000"/>
            <a:headEnd/>
            <a:tailEnd/>
          </a:ln>
        </p:spPr>
      </p:pic>
      <p:sp>
        <p:nvSpPr>
          <p:cNvPr id="9" name="CasellaDiTesto 8"/>
          <p:cNvSpPr txBox="1"/>
          <p:nvPr/>
        </p:nvSpPr>
        <p:spPr>
          <a:xfrm>
            <a:off x="179512" y="6074132"/>
            <a:ext cx="2511906" cy="738664"/>
          </a:xfrm>
          <a:prstGeom prst="rect">
            <a:avLst/>
          </a:prstGeom>
          <a:noFill/>
        </p:spPr>
        <p:txBody>
          <a:bodyPr wrap="none" rtlCol="0">
            <a:spAutoFit/>
          </a:bodyPr>
          <a:lstStyle/>
          <a:p>
            <a:r>
              <a:rPr lang="it-IT" sz="1400" dirty="0" smtClean="0"/>
              <a:t>023 - Completamento disegno</a:t>
            </a:r>
          </a:p>
          <a:p>
            <a:r>
              <a:rPr lang="it-IT" sz="1400" dirty="0" smtClean="0"/>
              <a:t>con inserimento vista di scorcio </a:t>
            </a:r>
          </a:p>
          <a:p>
            <a:r>
              <a:rPr lang="it-IT" sz="1400" dirty="0" smtClean="0"/>
              <a:t>del prospetto laterale</a:t>
            </a:r>
            <a:endParaRPr lang="it-IT" sz="1400" dirty="0"/>
          </a:p>
        </p:txBody>
      </p:sp>
      <p:pic>
        <p:nvPicPr>
          <p:cNvPr id="8197" name="Picture 5" descr="edifici 026-027"/>
          <p:cNvPicPr>
            <a:picLocks noChangeAspect="1" noChangeArrowheads="1"/>
          </p:cNvPicPr>
          <p:nvPr/>
        </p:nvPicPr>
        <p:blipFill>
          <a:blip r:embed="rId5" cstate="screen"/>
          <a:srcRect/>
          <a:stretch>
            <a:fillRect/>
          </a:stretch>
        </p:blipFill>
        <p:spPr bwMode="auto">
          <a:xfrm>
            <a:off x="3275857" y="3562090"/>
            <a:ext cx="3888432" cy="3295909"/>
          </a:xfrm>
          <a:prstGeom prst="rect">
            <a:avLst/>
          </a:prstGeom>
          <a:noFill/>
          <a:ln w="9525">
            <a:noFill/>
            <a:miter lim="800000"/>
            <a:headEnd/>
            <a:tailEnd/>
          </a:ln>
        </p:spPr>
      </p:pic>
      <p:sp>
        <p:nvSpPr>
          <p:cNvPr id="12" name="CasellaDiTesto 11"/>
          <p:cNvSpPr txBox="1"/>
          <p:nvPr/>
        </p:nvSpPr>
        <p:spPr>
          <a:xfrm>
            <a:off x="6632094" y="3645024"/>
            <a:ext cx="2511906" cy="738664"/>
          </a:xfrm>
          <a:prstGeom prst="rect">
            <a:avLst/>
          </a:prstGeom>
          <a:noFill/>
        </p:spPr>
        <p:txBody>
          <a:bodyPr wrap="none" rtlCol="0">
            <a:spAutoFit/>
          </a:bodyPr>
          <a:lstStyle/>
          <a:p>
            <a:r>
              <a:rPr lang="it-IT" sz="1400" dirty="0" smtClean="0"/>
              <a:t>026 - Completamento disegno</a:t>
            </a:r>
          </a:p>
          <a:p>
            <a:r>
              <a:rPr lang="it-IT" sz="1400" dirty="0" smtClean="0"/>
              <a:t>con inserimento vista di scorcio </a:t>
            </a:r>
          </a:p>
          <a:p>
            <a:r>
              <a:rPr lang="it-IT" sz="1400" dirty="0" smtClean="0"/>
              <a:t>del prospetto laterale</a:t>
            </a:r>
            <a:endParaRPr lang="it-IT" sz="1400" dirty="0"/>
          </a:p>
        </p:txBody>
      </p:sp>
      <p:sp>
        <p:nvSpPr>
          <p:cNvPr id="10" name="Rettangolo 9"/>
          <p:cNvSpPr/>
          <p:nvPr/>
        </p:nvSpPr>
        <p:spPr>
          <a:xfrm>
            <a:off x="0" y="0"/>
            <a:ext cx="9144000" cy="353943"/>
          </a:xfrm>
          <a:prstGeom prst="rect">
            <a:avLst/>
          </a:prstGeom>
        </p:spPr>
        <p:txBody>
          <a:bodyPr wrap="square">
            <a:spAutoFit/>
          </a:bodyPr>
          <a:lstStyle/>
          <a:p>
            <a:r>
              <a:rPr lang="it-IT" sz="1700" b="1" dirty="0" smtClean="0"/>
              <a:t>Completamenti di rilievi esistenti con inserimento di porzioni mancanti e/o elementi architettonici</a:t>
            </a:r>
            <a:endParaRPr lang="it-IT" sz="1700" b="1"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edifici 026-027"/>
          <p:cNvPicPr>
            <a:picLocks noChangeAspect="1" noChangeArrowheads="1"/>
          </p:cNvPicPr>
          <p:nvPr/>
        </p:nvPicPr>
        <p:blipFill>
          <a:blip r:embed="rId2" cstate="screen"/>
          <a:srcRect/>
          <a:stretch>
            <a:fillRect/>
          </a:stretch>
        </p:blipFill>
        <p:spPr bwMode="auto">
          <a:xfrm>
            <a:off x="251520" y="260648"/>
            <a:ext cx="3566698" cy="3212976"/>
          </a:xfrm>
          <a:prstGeom prst="rect">
            <a:avLst/>
          </a:prstGeom>
          <a:noFill/>
          <a:ln w="9525">
            <a:noFill/>
            <a:miter lim="800000"/>
            <a:headEnd/>
            <a:tailEnd/>
          </a:ln>
        </p:spPr>
      </p:pic>
      <p:sp>
        <p:nvSpPr>
          <p:cNvPr id="6" name="CasellaDiTesto 5"/>
          <p:cNvSpPr txBox="1"/>
          <p:nvPr/>
        </p:nvSpPr>
        <p:spPr>
          <a:xfrm>
            <a:off x="1403648" y="260648"/>
            <a:ext cx="2511906" cy="738664"/>
          </a:xfrm>
          <a:prstGeom prst="rect">
            <a:avLst/>
          </a:prstGeom>
          <a:noFill/>
        </p:spPr>
        <p:txBody>
          <a:bodyPr wrap="none" rtlCol="0">
            <a:spAutoFit/>
          </a:bodyPr>
          <a:lstStyle/>
          <a:p>
            <a:r>
              <a:rPr lang="it-IT" sz="1400" dirty="0" smtClean="0"/>
              <a:t>027 - Completamento disegno</a:t>
            </a:r>
          </a:p>
          <a:p>
            <a:r>
              <a:rPr lang="it-IT" sz="1400" dirty="0" smtClean="0"/>
              <a:t>con inserimento vista di scorcio </a:t>
            </a:r>
          </a:p>
          <a:p>
            <a:r>
              <a:rPr lang="it-IT" sz="1400" dirty="0" smtClean="0"/>
              <a:t>del prospetto laterale</a:t>
            </a:r>
            <a:endParaRPr lang="it-IT" sz="1400" dirty="0"/>
          </a:p>
        </p:txBody>
      </p:sp>
      <p:pic>
        <p:nvPicPr>
          <p:cNvPr id="9219" name="Picture 3" descr="edifici 027-028"/>
          <p:cNvPicPr>
            <a:picLocks noChangeAspect="1" noChangeArrowheads="1"/>
          </p:cNvPicPr>
          <p:nvPr/>
        </p:nvPicPr>
        <p:blipFill>
          <a:blip r:embed="rId3" cstate="screen"/>
          <a:srcRect/>
          <a:stretch>
            <a:fillRect/>
          </a:stretch>
        </p:blipFill>
        <p:spPr bwMode="auto">
          <a:xfrm>
            <a:off x="4572000" y="1124744"/>
            <a:ext cx="3888432" cy="2290768"/>
          </a:xfrm>
          <a:prstGeom prst="rect">
            <a:avLst/>
          </a:prstGeom>
          <a:noFill/>
          <a:ln w="9525">
            <a:noFill/>
            <a:miter lim="800000"/>
            <a:headEnd/>
            <a:tailEnd/>
          </a:ln>
        </p:spPr>
      </p:pic>
      <p:sp>
        <p:nvSpPr>
          <p:cNvPr id="8" name="CasellaDiTesto 7"/>
          <p:cNvSpPr txBox="1"/>
          <p:nvPr/>
        </p:nvSpPr>
        <p:spPr>
          <a:xfrm>
            <a:off x="5148064" y="260648"/>
            <a:ext cx="2708114" cy="523220"/>
          </a:xfrm>
          <a:prstGeom prst="rect">
            <a:avLst/>
          </a:prstGeom>
          <a:noFill/>
        </p:spPr>
        <p:txBody>
          <a:bodyPr wrap="none" rtlCol="0">
            <a:spAutoFit/>
          </a:bodyPr>
          <a:lstStyle/>
          <a:p>
            <a:r>
              <a:rPr lang="it-IT" sz="1400" dirty="0" smtClean="0"/>
              <a:t>028 - Completamento parte destra</a:t>
            </a:r>
          </a:p>
          <a:p>
            <a:r>
              <a:rPr lang="it-IT" sz="1400" dirty="0" smtClean="0"/>
              <a:t>del prospetto principale</a:t>
            </a:r>
            <a:endParaRPr lang="it-IT" sz="1400" dirty="0"/>
          </a:p>
        </p:txBody>
      </p:sp>
      <p:pic>
        <p:nvPicPr>
          <p:cNvPr id="9220" name="Picture 4" descr="edificio 070"/>
          <p:cNvPicPr>
            <a:picLocks noChangeAspect="1" noChangeArrowheads="1"/>
          </p:cNvPicPr>
          <p:nvPr/>
        </p:nvPicPr>
        <p:blipFill>
          <a:blip r:embed="rId4" cstate="screen"/>
          <a:srcRect/>
          <a:stretch>
            <a:fillRect/>
          </a:stretch>
        </p:blipFill>
        <p:spPr bwMode="auto">
          <a:xfrm>
            <a:off x="0" y="3501008"/>
            <a:ext cx="4371975" cy="3095625"/>
          </a:xfrm>
          <a:prstGeom prst="rect">
            <a:avLst/>
          </a:prstGeom>
          <a:noFill/>
          <a:ln w="9525">
            <a:noFill/>
            <a:miter lim="800000"/>
            <a:headEnd/>
            <a:tailEnd/>
          </a:ln>
        </p:spPr>
      </p:pic>
      <p:sp>
        <p:nvSpPr>
          <p:cNvPr id="10" name="CasellaDiTesto 9"/>
          <p:cNvSpPr txBox="1"/>
          <p:nvPr/>
        </p:nvSpPr>
        <p:spPr>
          <a:xfrm>
            <a:off x="1187624" y="6237312"/>
            <a:ext cx="2708114" cy="523220"/>
          </a:xfrm>
          <a:prstGeom prst="rect">
            <a:avLst/>
          </a:prstGeom>
          <a:noFill/>
        </p:spPr>
        <p:txBody>
          <a:bodyPr wrap="none" rtlCol="0">
            <a:spAutoFit/>
          </a:bodyPr>
          <a:lstStyle/>
          <a:p>
            <a:r>
              <a:rPr lang="it-IT" sz="1400" dirty="0" smtClean="0"/>
              <a:t>070 - Completamento parte destra</a:t>
            </a:r>
          </a:p>
          <a:p>
            <a:r>
              <a:rPr lang="it-IT" sz="1400" dirty="0" smtClean="0"/>
              <a:t>del prospetto </a:t>
            </a:r>
            <a:r>
              <a:rPr lang="it-IT" sz="1400" dirty="0" err="1" smtClean="0"/>
              <a:t>tergale</a:t>
            </a:r>
            <a:r>
              <a:rPr lang="it-IT" sz="1400" dirty="0" smtClean="0"/>
              <a:t> sul Cotone</a:t>
            </a:r>
            <a:endParaRPr lang="it-IT" sz="14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 descr="\\PCDANIELA\Daniela\C\Comune Marciana Marina\Elaborati 2014\estratti jpg per Cristina\edifici 062-001-002-003.jpg"/>
          <p:cNvPicPr>
            <a:picLocks noChangeAspect="1" noChangeArrowheads="1"/>
          </p:cNvPicPr>
          <p:nvPr/>
        </p:nvPicPr>
        <p:blipFill>
          <a:blip r:embed="rId2" cstate="screen"/>
          <a:srcRect/>
          <a:stretch>
            <a:fillRect/>
          </a:stretch>
        </p:blipFill>
        <p:spPr bwMode="auto">
          <a:xfrm>
            <a:off x="251520" y="0"/>
            <a:ext cx="5328592" cy="3766985"/>
          </a:xfrm>
          <a:prstGeom prst="rect">
            <a:avLst/>
          </a:prstGeom>
          <a:noFill/>
        </p:spPr>
      </p:pic>
      <p:pic>
        <p:nvPicPr>
          <p:cNvPr id="10242" name="Picture 2" descr="\\PCDANIELA\Daniela\C\Comune Marciana Marina\Elaborati 2014\estratti jpg per Cristina\edifici 077-078-081-082.jpg"/>
          <p:cNvPicPr>
            <a:picLocks noChangeAspect="1" noChangeArrowheads="1"/>
          </p:cNvPicPr>
          <p:nvPr/>
        </p:nvPicPr>
        <p:blipFill>
          <a:blip r:embed="rId3" cstate="screen"/>
          <a:srcRect/>
          <a:stretch>
            <a:fillRect/>
          </a:stretch>
        </p:blipFill>
        <p:spPr bwMode="auto">
          <a:xfrm>
            <a:off x="3485853" y="2858040"/>
            <a:ext cx="5658147" cy="3999960"/>
          </a:xfrm>
          <a:prstGeom prst="rect">
            <a:avLst/>
          </a:prstGeom>
          <a:noFill/>
        </p:spPr>
      </p:pic>
      <p:sp>
        <p:nvSpPr>
          <p:cNvPr id="5" name="CasellaDiTesto 4"/>
          <p:cNvSpPr txBox="1"/>
          <p:nvPr/>
        </p:nvSpPr>
        <p:spPr>
          <a:xfrm>
            <a:off x="323528" y="2996952"/>
            <a:ext cx="3627532" cy="307777"/>
          </a:xfrm>
          <a:prstGeom prst="rect">
            <a:avLst/>
          </a:prstGeom>
          <a:noFill/>
        </p:spPr>
        <p:txBody>
          <a:bodyPr wrap="none" rtlCol="0">
            <a:spAutoFit/>
          </a:bodyPr>
          <a:lstStyle/>
          <a:p>
            <a:r>
              <a:rPr lang="it-IT" sz="1400" dirty="0" smtClean="0"/>
              <a:t>062-063 - Edifici al Cotone dietro muro terrazza</a:t>
            </a:r>
            <a:endParaRPr lang="it-IT" sz="1400" dirty="0"/>
          </a:p>
        </p:txBody>
      </p:sp>
      <p:sp>
        <p:nvSpPr>
          <p:cNvPr id="7" name="CasellaDiTesto 6"/>
          <p:cNvSpPr txBox="1"/>
          <p:nvPr/>
        </p:nvSpPr>
        <p:spPr>
          <a:xfrm>
            <a:off x="3995936" y="5949280"/>
            <a:ext cx="3006079" cy="307777"/>
          </a:xfrm>
          <a:prstGeom prst="rect">
            <a:avLst/>
          </a:prstGeom>
          <a:noFill/>
        </p:spPr>
        <p:txBody>
          <a:bodyPr wrap="none" rtlCol="0">
            <a:spAutoFit/>
          </a:bodyPr>
          <a:lstStyle/>
          <a:p>
            <a:r>
              <a:rPr lang="it-IT" sz="1400" dirty="0" smtClean="0"/>
              <a:t>078-081  -Edifici al Cotone dietro muro</a:t>
            </a:r>
            <a:endParaRPr lang="it-IT" sz="1400" dirty="0"/>
          </a:p>
        </p:txBody>
      </p:sp>
      <p:sp>
        <p:nvSpPr>
          <p:cNvPr id="6" name="Rettangolo 5"/>
          <p:cNvSpPr/>
          <p:nvPr/>
        </p:nvSpPr>
        <p:spPr>
          <a:xfrm>
            <a:off x="0" y="0"/>
            <a:ext cx="9144000" cy="369332"/>
          </a:xfrm>
          <a:prstGeom prst="rect">
            <a:avLst/>
          </a:prstGeom>
        </p:spPr>
        <p:txBody>
          <a:bodyPr wrap="square">
            <a:spAutoFit/>
          </a:bodyPr>
          <a:lstStyle/>
          <a:p>
            <a:r>
              <a:rPr lang="it-IT" b="1" dirty="0" smtClean="0"/>
              <a:t>Composizione dei rilievi esistenti per corretta visualizzazione cortine edilizie (Cotone)</a:t>
            </a:r>
            <a:endParaRPr lang="it-IT" b="1"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p:nvPr/>
        </p:nvPicPr>
        <p:blipFill>
          <a:blip r:embed="rId2" cstate="email">
            <a:extLst>
              <a:ext uri="{28A0092B-C50C-407E-A947-70E740481C1C}">
                <a14:useLocalDpi xmlns:a14="http://schemas.microsoft.com/office/drawing/2010/main" val="0"/>
              </a:ext>
            </a:extLst>
          </a:blip>
          <a:stretch>
            <a:fillRect/>
          </a:stretch>
        </p:blipFill>
        <p:spPr>
          <a:xfrm>
            <a:off x="791580" y="409147"/>
            <a:ext cx="936104" cy="864096"/>
          </a:xfrm>
          <a:prstGeom prst="rect">
            <a:avLst/>
          </a:prstGeom>
        </p:spPr>
      </p:pic>
      <p:sp>
        <p:nvSpPr>
          <p:cNvPr id="4" name="Rettangolo 3"/>
          <p:cNvSpPr/>
          <p:nvPr/>
        </p:nvSpPr>
        <p:spPr>
          <a:xfrm>
            <a:off x="246090" y="1510371"/>
            <a:ext cx="6871881" cy="369332"/>
          </a:xfrm>
          <a:prstGeom prst="rect">
            <a:avLst/>
          </a:prstGeom>
        </p:spPr>
        <p:txBody>
          <a:bodyPr wrap="none">
            <a:spAutoFit/>
          </a:bodyPr>
          <a:lstStyle/>
          <a:p>
            <a:r>
              <a:rPr lang="it-IT" b="1" dirty="0" smtClean="0"/>
              <a:t>Analisi inedita delle tipologie edilizie e degli elementi di arredo urbano</a:t>
            </a:r>
            <a:endParaRPr lang="it-IT" b="1" dirty="0"/>
          </a:p>
        </p:txBody>
      </p:sp>
      <p:sp>
        <p:nvSpPr>
          <p:cNvPr id="5" name="Rettangolo 4"/>
          <p:cNvSpPr/>
          <p:nvPr/>
        </p:nvSpPr>
        <p:spPr>
          <a:xfrm>
            <a:off x="259530" y="1849184"/>
            <a:ext cx="8748464" cy="1754326"/>
          </a:xfrm>
          <a:prstGeom prst="rect">
            <a:avLst/>
          </a:prstGeom>
        </p:spPr>
        <p:txBody>
          <a:bodyPr wrap="square">
            <a:spAutoFit/>
          </a:bodyPr>
          <a:lstStyle/>
          <a:p>
            <a:pPr algn="just"/>
            <a:r>
              <a:rPr lang="it-IT" dirty="0">
                <a:latin typeface="Calibri" panose="020F0502020204030204" pitchFamily="34" charset="0"/>
                <a:ea typeface="Calibri" panose="020F0502020204030204" pitchFamily="34" charset="0"/>
                <a:cs typeface="Arial" panose="020B0604020202020204" pitchFamily="34" charset="0"/>
              </a:rPr>
              <a:t>Il costruito esistente che caratterizza il Lungomare aggrega tipi edilizi tra loro assai diversi, compositi ed eterogenei nei caratteri costruttivi e nella genesi </a:t>
            </a:r>
            <a:r>
              <a:rPr lang="it-IT" dirty="0" smtClean="0">
                <a:latin typeface="Calibri" panose="020F0502020204030204" pitchFamily="34" charset="0"/>
                <a:ea typeface="Calibri" panose="020F0502020204030204" pitchFamily="34" charset="0"/>
                <a:cs typeface="Arial" panose="020B0604020202020204" pitchFamily="34" charset="0"/>
              </a:rPr>
              <a:t>storica. </a:t>
            </a:r>
            <a:r>
              <a:rPr lang="it-IT" dirty="0"/>
              <a:t>L’insieme di questi edifici realizza un </a:t>
            </a:r>
            <a:r>
              <a:rPr lang="it-IT" i="1" dirty="0"/>
              <a:t>unicum</a:t>
            </a:r>
            <a:r>
              <a:rPr lang="it-IT" dirty="0"/>
              <a:t> urbanistico ed ambientale di grande suggestione ma non in ordine da un punto di vista formale che necessita di una radicale azione di riqualificazione che potrà essere ottenuta attraverso un progetto colore che coniughi in modo armonico tradizione e </a:t>
            </a:r>
            <a:r>
              <a:rPr lang="it-IT" dirty="0" smtClean="0"/>
              <a:t>contemporaneità.</a:t>
            </a:r>
            <a:endParaRPr lang="it-IT" dirty="0"/>
          </a:p>
        </p:txBody>
      </p:sp>
      <p:sp>
        <p:nvSpPr>
          <p:cNvPr id="6" name="CasellaDiTesto 5"/>
          <p:cNvSpPr txBox="1"/>
          <p:nvPr/>
        </p:nvSpPr>
        <p:spPr>
          <a:xfrm>
            <a:off x="259530" y="3667128"/>
            <a:ext cx="4744518" cy="2923877"/>
          </a:xfrm>
          <a:prstGeom prst="rect">
            <a:avLst/>
          </a:prstGeom>
          <a:noFill/>
        </p:spPr>
        <p:txBody>
          <a:bodyPr wrap="square" rtlCol="0">
            <a:spAutoFit/>
          </a:bodyPr>
          <a:lstStyle/>
          <a:p>
            <a:r>
              <a:rPr lang="it-IT" sz="1400" b="1" dirty="0"/>
              <a:t>Categorie tipologiche rilevate nel contesto urbano marinese</a:t>
            </a:r>
            <a:r>
              <a:rPr lang="it-IT" sz="1400" b="1" dirty="0" smtClean="0"/>
              <a:t>:</a:t>
            </a:r>
          </a:p>
          <a:p>
            <a:endParaRPr lang="it-IT" sz="1400" b="1" dirty="0"/>
          </a:p>
          <a:p>
            <a:pPr lvl="0"/>
            <a:r>
              <a:rPr lang="it-IT" sz="1200" b="1" dirty="0" smtClean="0"/>
              <a:t>1)       </a:t>
            </a:r>
            <a:r>
              <a:rPr lang="it-IT" sz="1200" b="1" dirty="0"/>
              <a:t>Abitazione semplice</a:t>
            </a:r>
            <a:r>
              <a:rPr lang="it-IT" sz="1200" dirty="0"/>
              <a:t>	</a:t>
            </a:r>
          </a:p>
          <a:p>
            <a:pPr marL="228600" indent="-228600">
              <a:buAutoNum type="alphaLcParenR"/>
            </a:pPr>
            <a:r>
              <a:rPr lang="it-IT" sz="1200" dirty="0" smtClean="0"/>
              <a:t>ad </a:t>
            </a:r>
            <a:r>
              <a:rPr lang="it-IT" sz="1200" dirty="0"/>
              <a:t>un piano; b) ad un piano più piano terra; c) </a:t>
            </a:r>
            <a:r>
              <a:rPr lang="it-IT" sz="1200" dirty="0" smtClean="0"/>
              <a:t>pluripiano</a:t>
            </a:r>
          </a:p>
          <a:p>
            <a:pPr lvl="0"/>
            <a:r>
              <a:rPr lang="it-IT" sz="1200" b="1" dirty="0" smtClean="0"/>
              <a:t>2)       </a:t>
            </a:r>
            <a:r>
              <a:rPr lang="it-IT" sz="1200" b="1" dirty="0"/>
              <a:t>Abitazione composita </a:t>
            </a:r>
            <a:endParaRPr lang="it-IT" sz="1200" dirty="0"/>
          </a:p>
          <a:p>
            <a:r>
              <a:rPr lang="it-IT" sz="1200" dirty="0"/>
              <a:t>a) con scala integrata; b) con scala esterna; c) con scala esterna e loggia</a:t>
            </a:r>
          </a:p>
          <a:p>
            <a:pPr lvl="0"/>
            <a:r>
              <a:rPr lang="it-IT" sz="1200" b="1" dirty="0" smtClean="0"/>
              <a:t>3)      Abitazione </a:t>
            </a:r>
            <a:r>
              <a:rPr lang="it-IT" sz="1200" b="1" dirty="0"/>
              <a:t>multipla</a:t>
            </a:r>
            <a:endParaRPr lang="it-IT" sz="1200" dirty="0"/>
          </a:p>
          <a:p>
            <a:pPr marL="228600" indent="-228600">
              <a:buAutoNum type="alphaLcParenR"/>
            </a:pPr>
            <a:r>
              <a:rPr lang="it-IT" sz="1200" dirty="0" smtClean="0"/>
              <a:t>con </a:t>
            </a:r>
            <a:r>
              <a:rPr lang="it-IT" sz="1200" dirty="0"/>
              <a:t>aggregazioni verticali; b) con corpi di fabbrica giustapposti</a:t>
            </a:r>
            <a:r>
              <a:rPr lang="it-IT" sz="1200" dirty="0" smtClean="0"/>
              <a:t>;</a:t>
            </a:r>
          </a:p>
          <a:p>
            <a:r>
              <a:rPr lang="it-IT" sz="1200" dirty="0" smtClean="0"/>
              <a:t>c)) </a:t>
            </a:r>
            <a:r>
              <a:rPr lang="it-IT" sz="1200" dirty="0"/>
              <a:t>con sistema articolato di scale e loggiati esterni/ interni</a:t>
            </a:r>
          </a:p>
          <a:p>
            <a:pPr lvl="0"/>
            <a:r>
              <a:rPr lang="it-IT" sz="1200" b="1" dirty="0"/>
              <a:t> </a:t>
            </a:r>
            <a:r>
              <a:rPr lang="it-IT" sz="1200" b="1" dirty="0" smtClean="0"/>
              <a:t>4)      Aggregato </a:t>
            </a:r>
            <a:r>
              <a:rPr lang="it-IT" sz="1200" b="1" dirty="0"/>
              <a:t>plurifunzionale </a:t>
            </a:r>
            <a:endParaRPr lang="it-IT" sz="1200" dirty="0"/>
          </a:p>
          <a:p>
            <a:r>
              <a:rPr lang="it-IT" sz="1200" dirty="0"/>
              <a:t>a) a corte; b) su cavalcavia; c) a schiera; d) misto</a:t>
            </a:r>
          </a:p>
          <a:p>
            <a:pPr lvl="0"/>
            <a:r>
              <a:rPr lang="it-IT" sz="1200" b="1" dirty="0" smtClean="0"/>
              <a:t>5)       Palazzo/dimora </a:t>
            </a:r>
            <a:r>
              <a:rPr lang="it-IT" sz="1200" b="1" dirty="0"/>
              <a:t>padronale</a:t>
            </a:r>
            <a:endParaRPr lang="it-IT" sz="1200" dirty="0"/>
          </a:p>
          <a:p>
            <a:r>
              <a:rPr lang="it-IT" sz="1200" dirty="0"/>
              <a:t> a) con balcone; b) con balcone ed altana, c) con balcone, altana e resede</a:t>
            </a:r>
          </a:p>
          <a:p>
            <a:pPr lvl="0"/>
            <a:r>
              <a:rPr lang="it-IT" sz="1200" b="1" dirty="0" smtClean="0"/>
              <a:t>6)      Villetta </a:t>
            </a:r>
            <a:r>
              <a:rPr lang="it-IT" sz="1200" b="1" dirty="0"/>
              <a:t>/ terra tetto</a:t>
            </a:r>
            <a:endParaRPr lang="it-IT" sz="1200" dirty="0"/>
          </a:p>
          <a:p>
            <a:r>
              <a:rPr lang="it-IT" sz="1200" dirty="0"/>
              <a:t>a) con resede frontale, b) con resede tergale; c) con </a:t>
            </a:r>
            <a:r>
              <a:rPr lang="it-IT" sz="1200" dirty="0" smtClean="0"/>
              <a:t>giardino</a:t>
            </a:r>
            <a:endParaRPr lang="it-IT" sz="1200" dirty="0"/>
          </a:p>
        </p:txBody>
      </p:sp>
      <p:sp>
        <p:nvSpPr>
          <p:cNvPr id="8" name="CasellaDiTesto 7"/>
          <p:cNvSpPr txBox="1"/>
          <p:nvPr/>
        </p:nvSpPr>
        <p:spPr>
          <a:xfrm>
            <a:off x="5284945" y="3667128"/>
            <a:ext cx="3607535" cy="3139321"/>
          </a:xfrm>
          <a:prstGeom prst="rect">
            <a:avLst/>
          </a:prstGeom>
          <a:noFill/>
        </p:spPr>
        <p:txBody>
          <a:bodyPr wrap="square" rtlCol="0">
            <a:spAutoFit/>
          </a:bodyPr>
          <a:lstStyle/>
          <a:p>
            <a:pPr lvl="0"/>
            <a:r>
              <a:rPr lang="it-IT" sz="1200" b="1" dirty="0" smtClean="0"/>
              <a:t>7</a:t>
            </a:r>
            <a:r>
              <a:rPr lang="it-IT" sz="1200" b="1" dirty="0"/>
              <a:t>)     Edificio pluriresidenziale</a:t>
            </a:r>
            <a:endParaRPr lang="it-IT" sz="1200" dirty="0"/>
          </a:p>
          <a:p>
            <a:r>
              <a:rPr lang="it-IT" sz="1200" dirty="0"/>
              <a:t>a) in linea; b) con avancorpo semplice; c) con avancorpo porticato</a:t>
            </a:r>
          </a:p>
          <a:p>
            <a:pPr lvl="0"/>
            <a:r>
              <a:rPr lang="it-IT" sz="1200" b="1" dirty="0"/>
              <a:t> 8)    Complesso residenziale</a:t>
            </a:r>
            <a:endParaRPr lang="it-IT" sz="1200" dirty="0"/>
          </a:p>
          <a:p>
            <a:r>
              <a:rPr lang="it-IT" sz="1200" dirty="0"/>
              <a:t>a) unitario; b) con corpi di fabbrica separati con piscina/impianti sportivi</a:t>
            </a:r>
          </a:p>
          <a:p>
            <a:pPr lvl="0"/>
            <a:r>
              <a:rPr lang="it-IT" sz="1200" b="1" dirty="0"/>
              <a:t> 9</a:t>
            </a:r>
            <a:r>
              <a:rPr lang="it-IT" sz="1200" b="1" dirty="0" smtClean="0"/>
              <a:t>)     </a:t>
            </a:r>
            <a:r>
              <a:rPr lang="it-IT" sz="1200" b="1" dirty="0"/>
              <a:t>Edificio non residenziale</a:t>
            </a:r>
            <a:endParaRPr lang="it-IT" sz="1200" dirty="0"/>
          </a:p>
          <a:p>
            <a:r>
              <a:rPr lang="it-IT" sz="1200" dirty="0"/>
              <a:t>a) semplice; b) composito; c) complementare all’abitazione</a:t>
            </a:r>
          </a:p>
          <a:p>
            <a:pPr lvl="0"/>
            <a:r>
              <a:rPr lang="it-IT" sz="1200" b="1" dirty="0"/>
              <a:t>10) </a:t>
            </a:r>
            <a:r>
              <a:rPr lang="it-IT" sz="1200" b="1" dirty="0" smtClean="0"/>
              <a:t>   Edificio </a:t>
            </a:r>
            <a:r>
              <a:rPr lang="it-IT" sz="1200" b="1" dirty="0"/>
              <a:t>specialistico</a:t>
            </a:r>
            <a:endParaRPr lang="it-IT" sz="1200" dirty="0"/>
          </a:p>
          <a:p>
            <a:r>
              <a:rPr lang="it-IT" sz="1200" dirty="0"/>
              <a:t>a) chiesa/ oratorio; b) torre; c) palazzo pubblico/ altro</a:t>
            </a:r>
          </a:p>
          <a:p>
            <a:pPr lvl="0"/>
            <a:r>
              <a:rPr lang="it-IT" sz="1200" b="1" dirty="0"/>
              <a:t>11</a:t>
            </a:r>
            <a:r>
              <a:rPr lang="it-IT" sz="1200" b="1" dirty="0" smtClean="0"/>
              <a:t>)    </a:t>
            </a:r>
            <a:r>
              <a:rPr lang="it-IT" sz="1200" b="1" dirty="0"/>
              <a:t>Installazioni temporanee</a:t>
            </a:r>
            <a:endParaRPr lang="it-IT" sz="1200" dirty="0"/>
          </a:p>
          <a:p>
            <a:r>
              <a:rPr lang="it-IT" sz="1200" dirty="0"/>
              <a:t>a) in fregio facciata; b) su fronte laterale; c) separate dal corpo principale</a:t>
            </a:r>
          </a:p>
          <a:p>
            <a:pPr lvl="0"/>
            <a:r>
              <a:rPr lang="it-IT" sz="1200" b="1" dirty="0"/>
              <a:t>12) </a:t>
            </a:r>
            <a:r>
              <a:rPr lang="it-IT" sz="1200" b="1" dirty="0" smtClean="0"/>
              <a:t>   Elementi </a:t>
            </a:r>
            <a:r>
              <a:rPr lang="it-IT" sz="1200" b="1" dirty="0"/>
              <a:t>di arredo urbano</a:t>
            </a:r>
            <a:endParaRPr lang="it-IT" sz="1200" dirty="0"/>
          </a:p>
          <a:p>
            <a:pPr lvl="0"/>
            <a:r>
              <a:rPr lang="it-IT" sz="1200" dirty="0"/>
              <a:t>monumento; b) fontana; c) altro (da specificare)</a:t>
            </a:r>
          </a:p>
        </p:txBody>
      </p:sp>
    </p:spTree>
    <p:extLst>
      <p:ext uri="{BB962C8B-B14F-4D97-AF65-F5344CB8AC3E}">
        <p14:creationId xmlns:p14="http://schemas.microsoft.com/office/powerpoint/2010/main" val="208243925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PCDANIELA\Daniela\C\Comune Marciana Marina\2014-SETT-PRESENTAZIONE SETTEMBRE\ELEMENTI\FABBRICATI\001b.JPG"/>
          <p:cNvPicPr>
            <a:picLocks noChangeAspect="1" noChangeArrowheads="1"/>
          </p:cNvPicPr>
          <p:nvPr/>
        </p:nvPicPr>
        <p:blipFill>
          <a:blip r:embed="rId3" cstate="screen"/>
          <a:srcRect/>
          <a:stretch>
            <a:fillRect/>
          </a:stretch>
        </p:blipFill>
        <p:spPr bwMode="auto">
          <a:xfrm>
            <a:off x="626594" y="0"/>
            <a:ext cx="2754060" cy="3140968"/>
          </a:xfrm>
          <a:prstGeom prst="rect">
            <a:avLst/>
          </a:prstGeom>
          <a:noFill/>
        </p:spPr>
      </p:pic>
      <p:pic>
        <p:nvPicPr>
          <p:cNvPr id="1029" name="Picture 5" descr="\\PCDANIELA\Daniela\C\Comune Marciana Marina\2014-SETT-PRESENTAZIONE SETTEMBRE\ELEMENTI\FABBRICATI\P1120680.JPG"/>
          <p:cNvPicPr>
            <a:picLocks noChangeAspect="1" noChangeArrowheads="1"/>
          </p:cNvPicPr>
          <p:nvPr/>
        </p:nvPicPr>
        <p:blipFill>
          <a:blip r:embed="rId4" cstate="screen"/>
          <a:srcRect/>
          <a:stretch>
            <a:fillRect/>
          </a:stretch>
        </p:blipFill>
        <p:spPr bwMode="auto">
          <a:xfrm>
            <a:off x="4697281" y="35438"/>
            <a:ext cx="2364894" cy="3123728"/>
          </a:xfrm>
          <a:prstGeom prst="rect">
            <a:avLst/>
          </a:prstGeom>
          <a:noFill/>
        </p:spPr>
      </p:pic>
      <p:pic>
        <p:nvPicPr>
          <p:cNvPr id="1027" name="Picture 3" descr="\\PCDANIELA\Daniela\C\Comune Marciana Marina\2014-SETT-PRESENTAZIONE SETTEMBRE\ELEMENTI\FABBRICATI\IMG_6594.JPG"/>
          <p:cNvPicPr>
            <a:picLocks noChangeAspect="1" noChangeArrowheads="1"/>
          </p:cNvPicPr>
          <p:nvPr/>
        </p:nvPicPr>
        <p:blipFill>
          <a:blip r:embed="rId5" cstate="screen"/>
          <a:srcRect/>
          <a:stretch>
            <a:fillRect/>
          </a:stretch>
        </p:blipFill>
        <p:spPr bwMode="auto">
          <a:xfrm>
            <a:off x="4409728" y="4338000"/>
            <a:ext cx="2940000" cy="2520000"/>
          </a:xfrm>
          <a:prstGeom prst="rect">
            <a:avLst/>
          </a:prstGeom>
          <a:noFill/>
        </p:spPr>
      </p:pic>
      <p:pic>
        <p:nvPicPr>
          <p:cNvPr id="1030" name="Picture 6" descr="\\PCDANIELA\Daniela\C\Comune Marciana Marina\2014-SETT-PRESENTAZIONE SETTEMBRE\ELEMENTI\FABBRICATI\P1120748.JPG"/>
          <p:cNvPicPr>
            <a:picLocks noChangeAspect="1" noChangeArrowheads="1"/>
          </p:cNvPicPr>
          <p:nvPr/>
        </p:nvPicPr>
        <p:blipFill>
          <a:blip r:embed="rId6" cstate="screen"/>
          <a:srcRect/>
          <a:stretch>
            <a:fillRect/>
          </a:stretch>
        </p:blipFill>
        <p:spPr bwMode="auto">
          <a:xfrm>
            <a:off x="323528" y="4338000"/>
            <a:ext cx="3360192" cy="2520000"/>
          </a:xfrm>
          <a:prstGeom prst="rect">
            <a:avLst/>
          </a:prstGeom>
          <a:noFill/>
        </p:spPr>
      </p:pic>
      <p:sp>
        <p:nvSpPr>
          <p:cNvPr id="8" name="Rettangolo 7"/>
          <p:cNvSpPr/>
          <p:nvPr/>
        </p:nvSpPr>
        <p:spPr>
          <a:xfrm>
            <a:off x="2123728" y="3429000"/>
            <a:ext cx="4572000" cy="369332"/>
          </a:xfrm>
          <a:prstGeom prst="rect">
            <a:avLst/>
          </a:prstGeom>
        </p:spPr>
        <p:txBody>
          <a:bodyPr>
            <a:spAutoFit/>
          </a:bodyPr>
          <a:lstStyle/>
          <a:p>
            <a:r>
              <a:rPr lang="it-IT" dirty="0" smtClean="0"/>
              <a:t>Palazzo/dimora padronale</a:t>
            </a:r>
            <a:endParaRPr lang="it-IT"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669336" y="1702291"/>
            <a:ext cx="7836289" cy="1372474"/>
          </a:xfrm>
        </p:spPr>
        <p:txBody>
          <a:bodyPr>
            <a:normAutofit fontScale="90000"/>
          </a:bodyPr>
          <a:lstStyle/>
          <a:p>
            <a:r>
              <a:rPr lang="it-IT" dirty="0" smtClean="0"/>
              <a:t>IDENTITA’ ELBANE</a:t>
            </a:r>
            <a:br>
              <a:rPr lang="it-IT" dirty="0" smtClean="0"/>
            </a:br>
            <a:r>
              <a:rPr lang="it-IT" dirty="0" smtClean="0"/>
              <a:t>Tutti i colori del paesaggio marinese </a:t>
            </a:r>
            <a:endParaRPr lang="it-IT" dirty="0"/>
          </a:p>
        </p:txBody>
      </p:sp>
      <p:sp>
        <p:nvSpPr>
          <p:cNvPr id="3" name="Sottotitolo 2"/>
          <p:cNvSpPr>
            <a:spLocks noGrp="1"/>
          </p:cNvSpPr>
          <p:nvPr>
            <p:ph type="subTitle" idx="1"/>
          </p:nvPr>
        </p:nvSpPr>
        <p:spPr>
          <a:xfrm>
            <a:off x="1613672" y="3206388"/>
            <a:ext cx="5947618" cy="1043654"/>
          </a:xfrm>
        </p:spPr>
        <p:txBody>
          <a:bodyPr>
            <a:normAutofit fontScale="92500"/>
          </a:bodyPr>
          <a:lstStyle/>
          <a:p>
            <a:r>
              <a:rPr lang="it-IT" dirty="0" smtClean="0"/>
              <a:t>Regolamento e progetto attuativo per Lungomare e Torre degli Appiani</a:t>
            </a:r>
          </a:p>
        </p:txBody>
      </p:sp>
      <p:pic>
        <p:nvPicPr>
          <p:cNvPr id="5" name="Picture 2"/>
          <p:cNvPicPr>
            <a:picLocks noChangeAspect="1" noChangeArrowheads="1"/>
          </p:cNvPicPr>
          <p:nvPr/>
        </p:nvPicPr>
        <p:blipFill>
          <a:blip r:embed="rId2" cstate="screen"/>
          <a:srcRect/>
          <a:stretch>
            <a:fillRect/>
          </a:stretch>
        </p:blipFill>
        <p:spPr bwMode="auto">
          <a:xfrm>
            <a:off x="2909249" y="290508"/>
            <a:ext cx="690739" cy="755367"/>
          </a:xfrm>
          <a:prstGeom prst="rect">
            <a:avLst/>
          </a:prstGeom>
          <a:noFill/>
          <a:ln w="9525">
            <a:noFill/>
            <a:miter lim="800000"/>
            <a:headEnd/>
            <a:tailEnd/>
          </a:ln>
          <a:effectLst/>
        </p:spPr>
      </p:pic>
      <p:sp>
        <p:nvSpPr>
          <p:cNvPr id="6" name="CasellaDiTesto 5"/>
          <p:cNvSpPr txBox="1"/>
          <p:nvPr/>
        </p:nvSpPr>
        <p:spPr>
          <a:xfrm flipH="1">
            <a:off x="3635896" y="437360"/>
            <a:ext cx="2762593" cy="461665"/>
          </a:xfrm>
          <a:prstGeom prst="rect">
            <a:avLst/>
          </a:prstGeom>
          <a:noFill/>
        </p:spPr>
        <p:txBody>
          <a:bodyPr wrap="square" rtlCol="0">
            <a:spAutoFit/>
          </a:bodyPr>
          <a:lstStyle/>
          <a:p>
            <a:r>
              <a:rPr lang="it-IT" sz="2400" dirty="0" smtClean="0"/>
              <a:t>MARCIANA MARINA</a:t>
            </a:r>
            <a:endParaRPr lang="it-IT" sz="2400" dirty="0"/>
          </a:p>
        </p:txBody>
      </p:sp>
      <p:pic>
        <p:nvPicPr>
          <p:cNvPr id="8" name="Picture 2" descr="C:\Users\User\Desktop\foto camp\P1100126.JPG"/>
          <p:cNvPicPr>
            <a:picLocks noChangeAspect="1" noChangeArrowheads="1"/>
          </p:cNvPicPr>
          <p:nvPr/>
        </p:nvPicPr>
        <p:blipFill>
          <a:blip r:embed="rId3" cstate="screen"/>
          <a:srcRect/>
          <a:stretch>
            <a:fillRect/>
          </a:stretch>
        </p:blipFill>
        <p:spPr bwMode="auto">
          <a:xfrm>
            <a:off x="4151700" y="5003984"/>
            <a:ext cx="2472021" cy="1854016"/>
          </a:xfrm>
          <a:prstGeom prst="rect">
            <a:avLst/>
          </a:prstGeom>
          <a:noFill/>
        </p:spPr>
      </p:pic>
      <p:pic>
        <p:nvPicPr>
          <p:cNvPr id="9" name="Picture 2" descr="C:\Users\User\Desktop\MARCIANA pr.colore\elba 12-14 giugno\P1100007.JPG"/>
          <p:cNvPicPr>
            <a:picLocks noChangeAspect="1" noChangeArrowheads="1"/>
          </p:cNvPicPr>
          <p:nvPr/>
        </p:nvPicPr>
        <p:blipFill>
          <a:blip r:embed="rId4" cstate="screen"/>
          <a:srcRect/>
          <a:stretch>
            <a:fillRect/>
          </a:stretch>
        </p:blipFill>
        <p:spPr bwMode="auto">
          <a:xfrm>
            <a:off x="6623721" y="4985890"/>
            <a:ext cx="2520279" cy="1872110"/>
          </a:xfrm>
          <a:prstGeom prst="rect">
            <a:avLst/>
          </a:prstGeom>
          <a:noFill/>
        </p:spPr>
      </p:pic>
      <p:pic>
        <p:nvPicPr>
          <p:cNvPr id="10" name="Picture 3" descr="C:\Users\User\Desktop\MARCIANA pr.colore\elba 12-14 giugno\13 giugno\P1100113.JPG"/>
          <p:cNvPicPr>
            <a:picLocks noChangeAspect="1" noChangeArrowheads="1"/>
          </p:cNvPicPr>
          <p:nvPr/>
        </p:nvPicPr>
        <p:blipFill>
          <a:blip r:embed="rId5" cstate="screen"/>
          <a:srcRect/>
          <a:stretch>
            <a:fillRect/>
          </a:stretch>
        </p:blipFill>
        <p:spPr bwMode="auto">
          <a:xfrm>
            <a:off x="11904" y="4986005"/>
            <a:ext cx="2471864" cy="1853898"/>
          </a:xfrm>
          <a:prstGeom prst="rect">
            <a:avLst/>
          </a:prstGeom>
          <a:noFill/>
        </p:spPr>
      </p:pic>
      <p:pic>
        <p:nvPicPr>
          <p:cNvPr id="11" name="Picture 2" descr="C:\Users\User\Desktop\100_PANA\P1100153.JPG"/>
          <p:cNvPicPr>
            <a:picLocks noChangeAspect="1" noChangeArrowheads="1"/>
          </p:cNvPicPr>
          <p:nvPr/>
        </p:nvPicPr>
        <p:blipFill>
          <a:blip r:embed="rId6" cstate="screen"/>
          <a:srcRect/>
          <a:stretch>
            <a:fillRect/>
          </a:stretch>
        </p:blipFill>
        <p:spPr bwMode="auto">
          <a:xfrm rot="5400000">
            <a:off x="2390726" y="5078932"/>
            <a:ext cx="1854015" cy="1667932"/>
          </a:xfrm>
          <a:prstGeom prst="rect">
            <a:avLst/>
          </a:prstGeom>
          <a:noFill/>
        </p:spPr>
      </p:pic>
    </p:spTree>
    <p:extLst>
      <p:ext uri="{BB962C8B-B14F-4D97-AF65-F5344CB8AC3E}">
        <p14:creationId xmlns:p14="http://schemas.microsoft.com/office/powerpoint/2010/main" val="42972298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descr="\\PCDANIELA\Daniela\C\Comune Marciana Marina\2014-SETT-PRESENTAZIONE SETTEMBRE\ELEMENTI\FABBRICATI\P1120742.JPG"/>
          <p:cNvPicPr>
            <a:picLocks noChangeAspect="1" noChangeArrowheads="1"/>
          </p:cNvPicPr>
          <p:nvPr/>
        </p:nvPicPr>
        <p:blipFill>
          <a:blip r:embed="rId3" cstate="screen"/>
          <a:srcRect/>
          <a:stretch>
            <a:fillRect/>
          </a:stretch>
        </p:blipFill>
        <p:spPr bwMode="auto">
          <a:xfrm>
            <a:off x="467544" y="188640"/>
            <a:ext cx="3552598" cy="2664296"/>
          </a:xfrm>
          <a:prstGeom prst="rect">
            <a:avLst/>
          </a:prstGeom>
          <a:noFill/>
        </p:spPr>
      </p:pic>
      <p:sp>
        <p:nvSpPr>
          <p:cNvPr id="12" name="Rettangolo 11"/>
          <p:cNvSpPr/>
          <p:nvPr/>
        </p:nvSpPr>
        <p:spPr>
          <a:xfrm>
            <a:off x="3059832" y="5877272"/>
            <a:ext cx="6084168" cy="615553"/>
          </a:xfrm>
          <a:prstGeom prst="rect">
            <a:avLst/>
          </a:prstGeom>
        </p:spPr>
        <p:txBody>
          <a:bodyPr wrap="square">
            <a:spAutoFit/>
          </a:bodyPr>
          <a:lstStyle/>
          <a:p>
            <a:pPr lvl="0">
              <a:defRPr/>
            </a:pPr>
            <a:r>
              <a:rPr lang="it-IT" dirty="0" smtClean="0"/>
              <a:t> Abitazione composita   </a:t>
            </a:r>
          </a:p>
          <a:p>
            <a:pPr lvl="0">
              <a:defRPr/>
            </a:pPr>
            <a:r>
              <a:rPr lang="it-IT" sz="1600" dirty="0" smtClean="0"/>
              <a:t>a) con scala integrata; b) con scala esterna; c) con scala esterna e loggia</a:t>
            </a:r>
          </a:p>
        </p:txBody>
      </p:sp>
      <p:pic>
        <p:nvPicPr>
          <p:cNvPr id="13" name="Picture 4" descr="\\PCDANIELA\Daniela\C\Comune Marciana Marina\2014-SETT-PRESENTAZIONE SETTEMBRE\ELEMENTI\FABBRICATI\IMG_0127.JPG"/>
          <p:cNvPicPr>
            <a:picLocks noChangeAspect="1" noChangeArrowheads="1"/>
          </p:cNvPicPr>
          <p:nvPr/>
        </p:nvPicPr>
        <p:blipFill>
          <a:blip r:embed="rId4" cstate="screen"/>
          <a:srcRect/>
          <a:stretch>
            <a:fillRect/>
          </a:stretch>
        </p:blipFill>
        <p:spPr bwMode="auto">
          <a:xfrm>
            <a:off x="4499992" y="188640"/>
            <a:ext cx="3995999" cy="2664000"/>
          </a:xfrm>
          <a:prstGeom prst="rect">
            <a:avLst/>
          </a:prstGeom>
          <a:noFill/>
        </p:spPr>
      </p:pic>
      <p:pic>
        <p:nvPicPr>
          <p:cNvPr id="14" name="Picture 10" descr="\\PCDANIELA\Daniela\C\Comune Marciana Marina\2014-SETT-PRESENTAZIONE SETTEMBRE\ELEMENTI\FABBRICATI\P1120758.JPG"/>
          <p:cNvPicPr>
            <a:picLocks noChangeAspect="1" noChangeArrowheads="1"/>
          </p:cNvPicPr>
          <p:nvPr/>
        </p:nvPicPr>
        <p:blipFill>
          <a:blip r:embed="rId5" cstate="screen"/>
          <a:srcRect/>
          <a:stretch>
            <a:fillRect/>
          </a:stretch>
        </p:blipFill>
        <p:spPr bwMode="auto">
          <a:xfrm>
            <a:off x="467544" y="3068960"/>
            <a:ext cx="2592141" cy="3456384"/>
          </a:xfrm>
          <a:prstGeom prst="rect">
            <a:avLst/>
          </a:prstGeom>
          <a:noFill/>
        </p:spPr>
      </p:pic>
      <p:pic>
        <p:nvPicPr>
          <p:cNvPr id="15" name="Picture 2" descr="\\PCDANIELA\Daniela\C\Comune Marciana Marina\2014-SETT-PRESENTAZIONE SETTEMBRE\ELEMENTI\FABBRICATI\IMG_6555.JPG"/>
          <p:cNvPicPr>
            <a:picLocks noChangeAspect="1" noChangeArrowheads="1"/>
          </p:cNvPicPr>
          <p:nvPr/>
        </p:nvPicPr>
        <p:blipFill>
          <a:blip r:embed="rId6" cstate="screen"/>
          <a:srcRect/>
          <a:stretch>
            <a:fillRect/>
          </a:stretch>
        </p:blipFill>
        <p:spPr bwMode="auto">
          <a:xfrm>
            <a:off x="4499992" y="2996952"/>
            <a:ext cx="3986079" cy="2719912"/>
          </a:xfrm>
          <a:prstGeom prst="rect">
            <a:avLst/>
          </a:prstGeom>
          <a:noFill/>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6" descr="\\PCDANIELA\Daniela\C\Comune Marciana Marina\2014-SETT-PRESENTAZIONE SETTEMBRE\ELEMENTI\FABBRICATI\IMG_9158.JPG"/>
          <p:cNvPicPr>
            <a:picLocks noChangeAspect="1" noChangeArrowheads="1"/>
          </p:cNvPicPr>
          <p:nvPr/>
        </p:nvPicPr>
        <p:blipFill>
          <a:blip r:embed="rId3" cstate="screen"/>
          <a:srcRect/>
          <a:stretch>
            <a:fillRect/>
          </a:stretch>
        </p:blipFill>
        <p:spPr bwMode="auto">
          <a:xfrm>
            <a:off x="4283968" y="3068960"/>
            <a:ext cx="4320001" cy="2880000"/>
          </a:xfrm>
          <a:prstGeom prst="rect">
            <a:avLst/>
          </a:prstGeom>
          <a:noFill/>
        </p:spPr>
      </p:pic>
      <p:pic>
        <p:nvPicPr>
          <p:cNvPr id="11" name="Picture 2" descr="\\PCDANIELA\Daniela\C\Comune Marciana Marina\2014-SETT-PRESENTAZIONE SETTEMBRE\ELEMENTI\FABBRICATI\IMG_9100.JPG"/>
          <p:cNvPicPr>
            <a:picLocks noChangeAspect="1" noChangeArrowheads="1"/>
          </p:cNvPicPr>
          <p:nvPr/>
        </p:nvPicPr>
        <p:blipFill>
          <a:blip r:embed="rId4" cstate="screen"/>
          <a:srcRect/>
          <a:stretch>
            <a:fillRect/>
          </a:stretch>
        </p:blipFill>
        <p:spPr bwMode="auto">
          <a:xfrm>
            <a:off x="467544" y="3068960"/>
            <a:ext cx="1944216" cy="2916326"/>
          </a:xfrm>
          <a:prstGeom prst="rect">
            <a:avLst/>
          </a:prstGeom>
          <a:noFill/>
        </p:spPr>
      </p:pic>
      <p:pic>
        <p:nvPicPr>
          <p:cNvPr id="13" name="Picture 3" descr="\\PCDANIELA\Daniela\C\Comune Marciana Marina\2014-SETT-PRESENTAZIONE SETTEMBRE\ELEMENTI\FABBRICATI\IMG_9159.JPG"/>
          <p:cNvPicPr>
            <a:picLocks noChangeAspect="1" noChangeArrowheads="1"/>
          </p:cNvPicPr>
          <p:nvPr/>
        </p:nvPicPr>
        <p:blipFill>
          <a:blip r:embed="rId5" cstate="screen"/>
          <a:srcRect/>
          <a:stretch>
            <a:fillRect/>
          </a:stretch>
        </p:blipFill>
        <p:spPr bwMode="auto">
          <a:xfrm>
            <a:off x="467544" y="0"/>
            <a:ext cx="4320001" cy="2880000"/>
          </a:xfrm>
          <a:prstGeom prst="rect">
            <a:avLst/>
          </a:prstGeom>
          <a:noFill/>
        </p:spPr>
      </p:pic>
      <p:pic>
        <p:nvPicPr>
          <p:cNvPr id="14" name="Picture 8" descr="\\PCDANIELA\Daniela\C\Comune Marciana Marina\2014-SETT-PRESENTAZIONE SETTEMBRE\ELEMENTI\FABBRICATI\P1120756.JPG"/>
          <p:cNvPicPr>
            <a:picLocks noChangeAspect="1" noChangeArrowheads="1"/>
          </p:cNvPicPr>
          <p:nvPr/>
        </p:nvPicPr>
        <p:blipFill>
          <a:blip r:embed="rId6" cstate="screen"/>
          <a:srcRect/>
          <a:stretch>
            <a:fillRect/>
          </a:stretch>
        </p:blipFill>
        <p:spPr bwMode="auto">
          <a:xfrm>
            <a:off x="6372200" y="0"/>
            <a:ext cx="2159877" cy="2880000"/>
          </a:xfrm>
          <a:prstGeom prst="rect">
            <a:avLst/>
          </a:prstGeom>
          <a:noFill/>
        </p:spPr>
      </p:pic>
      <p:sp>
        <p:nvSpPr>
          <p:cNvPr id="15" name="Rettangolo 14"/>
          <p:cNvSpPr/>
          <p:nvPr/>
        </p:nvSpPr>
        <p:spPr>
          <a:xfrm>
            <a:off x="467544" y="5996226"/>
            <a:ext cx="8136904" cy="861774"/>
          </a:xfrm>
          <a:prstGeom prst="rect">
            <a:avLst/>
          </a:prstGeom>
        </p:spPr>
        <p:txBody>
          <a:bodyPr wrap="square">
            <a:spAutoFit/>
          </a:bodyPr>
          <a:lstStyle/>
          <a:p>
            <a:r>
              <a:rPr lang="it-IT" dirty="0" smtClean="0"/>
              <a:t>Abitazione multipla </a:t>
            </a:r>
          </a:p>
          <a:p>
            <a:r>
              <a:rPr lang="it-IT" sz="1600" dirty="0" smtClean="0"/>
              <a:t>a) con aggregazioni verticali; b) con corpi di fabbrica giustapposti;  c) con sistema articolato di scale e loggiati esterni/ interni</a:t>
            </a:r>
            <a:endParaRPr lang="it-IT" sz="1600"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 descr="\\PCDANIELA\Daniela\C\Comune Marciana Marina\2014-SETT-PRESENTAZIONE SETTEMBRE\ELEMENTI\FABBRICATI\P1120743.JPG"/>
          <p:cNvPicPr>
            <a:picLocks noChangeAspect="1" noChangeArrowheads="1"/>
          </p:cNvPicPr>
          <p:nvPr/>
        </p:nvPicPr>
        <p:blipFill>
          <a:blip r:embed="rId3" cstate="screen"/>
          <a:srcRect/>
          <a:stretch>
            <a:fillRect/>
          </a:stretch>
        </p:blipFill>
        <p:spPr bwMode="auto">
          <a:xfrm>
            <a:off x="0" y="0"/>
            <a:ext cx="4211960" cy="3158790"/>
          </a:xfrm>
          <a:prstGeom prst="rect">
            <a:avLst/>
          </a:prstGeom>
          <a:noFill/>
        </p:spPr>
      </p:pic>
      <p:pic>
        <p:nvPicPr>
          <p:cNvPr id="5" name="Picture 5" descr="\\PCDANIELA\Daniela\C\Comune Marciana Marina\2014-SETT-PRESENTAZIONE SETTEMBRE\ELEMENTI\FABBRICATI\IMG_6605.JPG"/>
          <p:cNvPicPr>
            <a:picLocks noChangeAspect="1" noChangeArrowheads="1"/>
          </p:cNvPicPr>
          <p:nvPr/>
        </p:nvPicPr>
        <p:blipFill>
          <a:blip r:embed="rId4" cstate="screen"/>
          <a:srcRect/>
          <a:stretch>
            <a:fillRect/>
          </a:stretch>
        </p:blipFill>
        <p:spPr bwMode="auto">
          <a:xfrm>
            <a:off x="4432547" y="0"/>
            <a:ext cx="4711453" cy="3140968"/>
          </a:xfrm>
          <a:prstGeom prst="rect">
            <a:avLst/>
          </a:prstGeom>
          <a:noFill/>
        </p:spPr>
      </p:pic>
      <p:sp>
        <p:nvSpPr>
          <p:cNvPr id="6" name="Rettangolo 5"/>
          <p:cNvSpPr/>
          <p:nvPr/>
        </p:nvSpPr>
        <p:spPr>
          <a:xfrm>
            <a:off x="0" y="3212976"/>
            <a:ext cx="5687616" cy="369332"/>
          </a:xfrm>
          <a:prstGeom prst="rect">
            <a:avLst/>
          </a:prstGeom>
        </p:spPr>
        <p:txBody>
          <a:bodyPr wrap="square">
            <a:spAutoFit/>
          </a:bodyPr>
          <a:lstStyle/>
          <a:p>
            <a:pPr lvl="0">
              <a:defRPr/>
            </a:pPr>
            <a:r>
              <a:rPr lang="it-IT" dirty="0" smtClean="0"/>
              <a:t>Esempio di aggregato </a:t>
            </a:r>
            <a:r>
              <a:rPr lang="it-IT" dirty="0" err="1" smtClean="0"/>
              <a:t>plurifunzionale</a:t>
            </a:r>
            <a:endParaRPr lang="it-IT" dirty="0" smtClean="0"/>
          </a:p>
        </p:txBody>
      </p:sp>
      <p:pic>
        <p:nvPicPr>
          <p:cNvPr id="7" name="Picture 3" descr="\\PCDANIELA\Daniela\C\Comune Marciana Marina\2014-SETT-PRESENTAZIONE SETTEMBRE\ELEMENTI\FABBRICATI\IMG_9075.JPG"/>
          <p:cNvPicPr>
            <a:picLocks noChangeAspect="1" noChangeArrowheads="1"/>
          </p:cNvPicPr>
          <p:nvPr/>
        </p:nvPicPr>
        <p:blipFill>
          <a:blip r:embed="rId5" cstate="screen"/>
          <a:srcRect/>
          <a:stretch>
            <a:fillRect/>
          </a:stretch>
        </p:blipFill>
        <p:spPr bwMode="auto">
          <a:xfrm>
            <a:off x="-1" y="4149080"/>
            <a:ext cx="4063379" cy="2708920"/>
          </a:xfrm>
          <a:prstGeom prst="rect">
            <a:avLst/>
          </a:prstGeom>
          <a:noFill/>
        </p:spPr>
      </p:pic>
      <p:sp>
        <p:nvSpPr>
          <p:cNvPr id="8" name="Rettangolo 7"/>
          <p:cNvSpPr/>
          <p:nvPr/>
        </p:nvSpPr>
        <p:spPr>
          <a:xfrm>
            <a:off x="4572000" y="6309320"/>
            <a:ext cx="4572000" cy="369332"/>
          </a:xfrm>
          <a:prstGeom prst="rect">
            <a:avLst/>
          </a:prstGeom>
        </p:spPr>
        <p:txBody>
          <a:bodyPr>
            <a:spAutoFit/>
          </a:bodyPr>
          <a:lstStyle/>
          <a:p>
            <a:pPr lvl="0">
              <a:defRPr/>
            </a:pPr>
            <a:r>
              <a:rPr lang="it-IT" dirty="0" smtClean="0"/>
              <a:t>Esempio di complesso residenziale</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3707904" y="6165304"/>
            <a:ext cx="4572000" cy="369332"/>
          </a:xfrm>
          <a:prstGeom prst="rect">
            <a:avLst/>
          </a:prstGeom>
        </p:spPr>
        <p:txBody>
          <a:bodyPr>
            <a:spAutoFit/>
          </a:bodyPr>
          <a:lstStyle/>
          <a:p>
            <a:r>
              <a:rPr lang="it-IT" dirty="0" smtClean="0"/>
              <a:t>Esempio di Edificio </a:t>
            </a:r>
            <a:r>
              <a:rPr lang="it-IT" dirty="0" err="1" smtClean="0"/>
              <a:t>pluriresidenziale</a:t>
            </a:r>
            <a:endParaRPr lang="it-IT" dirty="0"/>
          </a:p>
        </p:txBody>
      </p:sp>
      <p:pic>
        <p:nvPicPr>
          <p:cNvPr id="7" name="Picture 8" descr="\\PCDANIELA\Daniela\C\Comune Marciana Marina\2014-SETT-PRESENTAZIONE SETTEMBRE\ELEMENTI\FABBRICATI\IMG_6510.JPG"/>
          <p:cNvPicPr>
            <a:picLocks noChangeAspect="1" noChangeArrowheads="1"/>
          </p:cNvPicPr>
          <p:nvPr/>
        </p:nvPicPr>
        <p:blipFill>
          <a:blip r:embed="rId2" cstate="screen"/>
          <a:srcRect/>
          <a:stretch>
            <a:fillRect/>
          </a:stretch>
        </p:blipFill>
        <p:spPr bwMode="auto">
          <a:xfrm>
            <a:off x="390464" y="116632"/>
            <a:ext cx="8358000" cy="5571999"/>
          </a:xfrm>
          <a:prstGeom prst="rect">
            <a:avLst/>
          </a:prstGeom>
          <a:noFill/>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6" descr="\\PCDANIELA\Daniela\C\Comune Marciana Marina\2014-SETT-PRESENTAZIONE SETTEMBRE\ELEMENTI\FABBRICATI\P1120676.JPG"/>
          <p:cNvPicPr>
            <a:picLocks noChangeAspect="1" noChangeArrowheads="1"/>
          </p:cNvPicPr>
          <p:nvPr/>
        </p:nvPicPr>
        <p:blipFill>
          <a:blip r:embed="rId3" cstate="screen"/>
          <a:srcRect/>
          <a:stretch>
            <a:fillRect/>
          </a:stretch>
        </p:blipFill>
        <p:spPr bwMode="auto">
          <a:xfrm flipH="1">
            <a:off x="288032" y="391708"/>
            <a:ext cx="2051720" cy="2735786"/>
          </a:xfrm>
          <a:prstGeom prst="rect">
            <a:avLst/>
          </a:prstGeom>
          <a:noFill/>
        </p:spPr>
      </p:pic>
      <p:pic>
        <p:nvPicPr>
          <p:cNvPr id="1026" name="Picture 2" descr="\\PCDANIELA\Daniela\C\Comune Marciana Marina\foto\Edifici\047\2014-giugno\IMG_9004.JPG"/>
          <p:cNvPicPr>
            <a:picLocks noChangeAspect="1" noChangeArrowheads="1"/>
          </p:cNvPicPr>
          <p:nvPr/>
        </p:nvPicPr>
        <p:blipFill>
          <a:blip r:embed="rId4" cstate="screen"/>
          <a:srcRect/>
          <a:stretch>
            <a:fillRect/>
          </a:stretch>
        </p:blipFill>
        <p:spPr bwMode="auto">
          <a:xfrm>
            <a:off x="3119929" y="292064"/>
            <a:ext cx="1890287" cy="2835430"/>
          </a:xfrm>
          <a:prstGeom prst="rect">
            <a:avLst/>
          </a:prstGeom>
          <a:noFill/>
        </p:spPr>
      </p:pic>
      <p:pic>
        <p:nvPicPr>
          <p:cNvPr id="1027" name="Picture 3" descr="\\PCDANIELA\Daniela\C\Comune Marciana Marina\foto\Edifici\061\IMG_6496.JPG"/>
          <p:cNvPicPr>
            <a:picLocks noChangeAspect="1" noChangeArrowheads="1"/>
          </p:cNvPicPr>
          <p:nvPr/>
        </p:nvPicPr>
        <p:blipFill>
          <a:blip r:embed="rId5" cstate="screen"/>
          <a:srcRect/>
          <a:stretch>
            <a:fillRect/>
          </a:stretch>
        </p:blipFill>
        <p:spPr bwMode="auto">
          <a:xfrm>
            <a:off x="6133016" y="292064"/>
            <a:ext cx="1979712" cy="2969568"/>
          </a:xfrm>
          <a:prstGeom prst="rect">
            <a:avLst/>
          </a:prstGeom>
          <a:noFill/>
        </p:spPr>
      </p:pic>
      <p:pic>
        <p:nvPicPr>
          <p:cNvPr id="7" name="Picture 9" descr="\\PCDANIELA\Daniela\C\Comune Marciana Marina\2014-SETT-PRESENTAZIONE SETTEMBRE\ELEMENTI\FABBRICATI\IMG_9006.JPG"/>
          <p:cNvPicPr>
            <a:picLocks noChangeAspect="1" noChangeArrowheads="1"/>
          </p:cNvPicPr>
          <p:nvPr/>
        </p:nvPicPr>
        <p:blipFill>
          <a:blip r:embed="rId6" cstate="screen"/>
          <a:srcRect/>
          <a:stretch>
            <a:fillRect/>
          </a:stretch>
        </p:blipFill>
        <p:spPr bwMode="auto">
          <a:xfrm>
            <a:off x="2607164" y="3719711"/>
            <a:ext cx="2915816" cy="1943877"/>
          </a:xfrm>
          <a:prstGeom prst="rect">
            <a:avLst/>
          </a:prstGeom>
          <a:noFill/>
        </p:spPr>
      </p:pic>
      <p:sp>
        <p:nvSpPr>
          <p:cNvPr id="8" name="Rettangolo 7"/>
          <p:cNvSpPr/>
          <p:nvPr/>
        </p:nvSpPr>
        <p:spPr>
          <a:xfrm>
            <a:off x="1043608" y="6071139"/>
            <a:ext cx="7308304" cy="369332"/>
          </a:xfrm>
          <a:prstGeom prst="rect">
            <a:avLst/>
          </a:prstGeom>
        </p:spPr>
        <p:txBody>
          <a:bodyPr wrap="square">
            <a:spAutoFit/>
          </a:bodyPr>
          <a:lstStyle/>
          <a:p>
            <a:pPr lvl="0">
              <a:defRPr/>
            </a:pPr>
            <a:r>
              <a:rPr lang="it-IT" dirty="0" smtClean="0"/>
              <a:t>Edificio specialistico - a) chiesa/ oratorio; b) torre; c) palazzo pubblico/ altro</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2"/>
          <p:cNvPicPr>
            <a:picLocks noChangeAspect="1" noChangeArrowheads="1"/>
          </p:cNvPicPr>
          <p:nvPr/>
        </p:nvPicPr>
        <p:blipFill>
          <a:blip r:embed="rId2" cstate="screen"/>
          <a:srcRect/>
          <a:stretch>
            <a:fillRect/>
          </a:stretch>
        </p:blipFill>
        <p:spPr bwMode="auto">
          <a:xfrm>
            <a:off x="8444723" y="1"/>
            <a:ext cx="699276" cy="764703"/>
          </a:xfrm>
          <a:prstGeom prst="rect">
            <a:avLst/>
          </a:prstGeom>
          <a:noFill/>
          <a:ln w="9525">
            <a:noFill/>
            <a:miter lim="800000"/>
            <a:headEnd/>
            <a:tailEnd/>
          </a:ln>
          <a:effectLst/>
        </p:spPr>
      </p:pic>
      <p:pic>
        <p:nvPicPr>
          <p:cNvPr id="3" name="Immagine 2"/>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3324727" y="4581128"/>
            <a:ext cx="3281797" cy="2187865"/>
          </a:xfrm>
          <a:prstGeom prst="rect">
            <a:avLst/>
          </a:prstGeom>
        </p:spPr>
      </p:pic>
      <p:pic>
        <p:nvPicPr>
          <p:cNvPr id="4" name="Immagine 3"/>
          <p:cNvPicPr>
            <a:picLocks noChangeAspect="1"/>
          </p:cNvPicPr>
          <p:nvPr/>
        </p:nvPicPr>
        <p:blipFill rotWithShape="1">
          <a:blip r:embed="rId4" cstate="screen">
            <a:extLst>
              <a:ext uri="{28A0092B-C50C-407E-A947-70E740481C1C}">
                <a14:useLocalDpi xmlns:a14="http://schemas.microsoft.com/office/drawing/2010/main" val="0"/>
              </a:ext>
            </a:extLst>
          </a:blip>
          <a:srcRect/>
          <a:stretch/>
        </p:blipFill>
        <p:spPr>
          <a:xfrm>
            <a:off x="4644009" y="14292"/>
            <a:ext cx="1848159" cy="3312000"/>
          </a:xfrm>
          <a:prstGeom prst="rect">
            <a:avLst/>
          </a:prstGeom>
        </p:spPr>
      </p:pic>
      <p:pic>
        <p:nvPicPr>
          <p:cNvPr id="8" name="Immagine 7"/>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21584" y="4581128"/>
            <a:ext cx="3275856" cy="2183904"/>
          </a:xfrm>
          <a:prstGeom prst="rect">
            <a:avLst/>
          </a:prstGeom>
        </p:spPr>
      </p:pic>
      <p:pic>
        <p:nvPicPr>
          <p:cNvPr id="9" name="Immagine 8"/>
          <p:cNvPicPr>
            <a:picLocks noChangeAspect="1"/>
          </p:cNvPicPr>
          <p:nvPr/>
        </p:nvPicPr>
        <p:blipFill rotWithShape="1">
          <a:blip r:embed="rId6" cstate="screen">
            <a:extLst>
              <a:ext uri="{28A0092B-C50C-407E-A947-70E740481C1C}">
                <a14:useLocalDpi xmlns:a14="http://schemas.microsoft.com/office/drawing/2010/main" val="0"/>
              </a:ext>
            </a:extLst>
          </a:blip>
          <a:srcRect/>
          <a:stretch/>
        </p:blipFill>
        <p:spPr>
          <a:xfrm>
            <a:off x="0" y="0"/>
            <a:ext cx="2286000" cy="3312369"/>
          </a:xfrm>
          <a:prstGeom prst="rect">
            <a:avLst/>
          </a:prstGeom>
        </p:spPr>
      </p:pic>
      <p:pic>
        <p:nvPicPr>
          <p:cNvPr id="10" name="Immagine 9"/>
          <p:cNvPicPr>
            <a:picLocks noChangeAspect="1"/>
          </p:cNvPicPr>
          <p:nvPr/>
        </p:nvPicPr>
        <p:blipFill>
          <a:blip r:embed="rId7" cstate="screen">
            <a:extLst>
              <a:ext uri="{28A0092B-C50C-407E-A947-70E740481C1C}">
                <a14:useLocalDpi xmlns:a14="http://schemas.microsoft.com/office/drawing/2010/main" val="0"/>
              </a:ext>
            </a:extLst>
          </a:blip>
          <a:stretch>
            <a:fillRect/>
          </a:stretch>
        </p:blipFill>
        <p:spPr>
          <a:xfrm>
            <a:off x="2337109" y="1"/>
            <a:ext cx="2208245" cy="3312368"/>
          </a:xfrm>
          <a:prstGeom prst="rect">
            <a:avLst/>
          </a:prstGeom>
        </p:spPr>
      </p:pic>
      <p:sp>
        <p:nvSpPr>
          <p:cNvPr id="11" name="CasellaDiTesto 10"/>
          <p:cNvSpPr txBox="1"/>
          <p:nvPr/>
        </p:nvSpPr>
        <p:spPr>
          <a:xfrm>
            <a:off x="827584" y="3861048"/>
            <a:ext cx="1937518" cy="369332"/>
          </a:xfrm>
          <a:prstGeom prst="rect">
            <a:avLst/>
          </a:prstGeom>
          <a:noFill/>
        </p:spPr>
        <p:txBody>
          <a:bodyPr wrap="none" rtlCol="0">
            <a:spAutoFit/>
          </a:bodyPr>
          <a:lstStyle/>
          <a:p>
            <a:r>
              <a:rPr lang="it-IT" dirty="0" smtClean="0"/>
              <a:t>Abaco rivestimenti</a:t>
            </a:r>
            <a:endParaRPr lang="it-IT" dirty="0"/>
          </a:p>
        </p:txBody>
      </p:sp>
    </p:spTree>
    <p:extLst>
      <p:ext uri="{BB962C8B-B14F-4D97-AF65-F5344CB8AC3E}">
        <p14:creationId xmlns:p14="http://schemas.microsoft.com/office/powerpoint/2010/main" val="193667801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2"/>
          <p:cNvPicPr>
            <a:picLocks noChangeAspect="1" noChangeArrowheads="1"/>
          </p:cNvPicPr>
          <p:nvPr/>
        </p:nvPicPr>
        <p:blipFill>
          <a:blip r:embed="rId2" cstate="screen"/>
          <a:srcRect/>
          <a:stretch>
            <a:fillRect/>
          </a:stretch>
        </p:blipFill>
        <p:spPr bwMode="auto">
          <a:xfrm>
            <a:off x="8444723" y="1"/>
            <a:ext cx="699276" cy="764703"/>
          </a:xfrm>
          <a:prstGeom prst="rect">
            <a:avLst/>
          </a:prstGeom>
          <a:noFill/>
          <a:ln w="9525">
            <a:noFill/>
            <a:miter lim="800000"/>
            <a:headEnd/>
            <a:tailEnd/>
          </a:ln>
          <a:effectLst/>
        </p:spPr>
      </p:pic>
      <p:pic>
        <p:nvPicPr>
          <p:cNvPr id="2" name="Immagine 1"/>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0" y="92026"/>
            <a:ext cx="1200000" cy="1800000"/>
          </a:xfrm>
          <a:prstGeom prst="rect">
            <a:avLst/>
          </a:prstGeom>
        </p:spPr>
      </p:pic>
      <p:pic>
        <p:nvPicPr>
          <p:cNvPr id="5" name="Immagine 4"/>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2400000" y="92026"/>
            <a:ext cx="1200000" cy="1800000"/>
          </a:xfrm>
          <a:prstGeom prst="rect">
            <a:avLst/>
          </a:prstGeom>
        </p:spPr>
      </p:pic>
      <p:pic>
        <p:nvPicPr>
          <p:cNvPr id="6" name="Immagine 5"/>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1200000" y="92026"/>
            <a:ext cx="1200000" cy="1800000"/>
          </a:xfrm>
          <a:prstGeom prst="rect">
            <a:avLst/>
          </a:prstGeom>
        </p:spPr>
      </p:pic>
      <p:pic>
        <p:nvPicPr>
          <p:cNvPr id="7" name="Immagine 6"/>
          <p:cNvPicPr>
            <a:picLocks noChangeAspect="1"/>
          </p:cNvPicPr>
          <p:nvPr/>
        </p:nvPicPr>
        <p:blipFill>
          <a:blip r:embed="rId6" cstate="screen">
            <a:extLst>
              <a:ext uri="{28A0092B-C50C-407E-A947-70E740481C1C}">
                <a14:useLocalDpi xmlns:a14="http://schemas.microsoft.com/office/drawing/2010/main" val="0"/>
              </a:ext>
            </a:extLst>
          </a:blip>
          <a:stretch>
            <a:fillRect/>
          </a:stretch>
        </p:blipFill>
        <p:spPr>
          <a:xfrm>
            <a:off x="3587480" y="92026"/>
            <a:ext cx="1200000" cy="1800000"/>
          </a:xfrm>
          <a:prstGeom prst="rect">
            <a:avLst/>
          </a:prstGeom>
        </p:spPr>
      </p:pic>
      <p:pic>
        <p:nvPicPr>
          <p:cNvPr id="11" name="Immagine 10"/>
          <p:cNvPicPr>
            <a:picLocks noChangeAspect="1"/>
          </p:cNvPicPr>
          <p:nvPr/>
        </p:nvPicPr>
        <p:blipFill>
          <a:blip r:embed="rId7" cstate="screen">
            <a:extLst>
              <a:ext uri="{28A0092B-C50C-407E-A947-70E740481C1C}">
                <a14:useLocalDpi xmlns:a14="http://schemas.microsoft.com/office/drawing/2010/main" val="0"/>
              </a:ext>
            </a:extLst>
          </a:blip>
          <a:stretch>
            <a:fillRect/>
          </a:stretch>
        </p:blipFill>
        <p:spPr>
          <a:xfrm>
            <a:off x="5939952" y="92026"/>
            <a:ext cx="1200000" cy="1800000"/>
          </a:xfrm>
          <a:prstGeom prst="rect">
            <a:avLst/>
          </a:prstGeom>
        </p:spPr>
      </p:pic>
      <p:pic>
        <p:nvPicPr>
          <p:cNvPr id="12" name="Immagine 11"/>
          <p:cNvPicPr>
            <a:picLocks noChangeAspect="1"/>
          </p:cNvPicPr>
          <p:nvPr/>
        </p:nvPicPr>
        <p:blipFill>
          <a:blip r:embed="rId8" cstate="screen">
            <a:extLst>
              <a:ext uri="{28A0092B-C50C-407E-A947-70E740481C1C}">
                <a14:useLocalDpi xmlns:a14="http://schemas.microsoft.com/office/drawing/2010/main" val="0"/>
              </a:ext>
            </a:extLst>
          </a:blip>
          <a:stretch>
            <a:fillRect/>
          </a:stretch>
        </p:blipFill>
        <p:spPr>
          <a:xfrm>
            <a:off x="4739952" y="80928"/>
            <a:ext cx="1200000" cy="1800000"/>
          </a:xfrm>
          <a:prstGeom prst="rect">
            <a:avLst/>
          </a:prstGeom>
        </p:spPr>
      </p:pic>
      <p:pic>
        <p:nvPicPr>
          <p:cNvPr id="14" name="Immagine 13"/>
          <p:cNvPicPr>
            <a:picLocks noChangeAspect="1"/>
          </p:cNvPicPr>
          <p:nvPr/>
        </p:nvPicPr>
        <p:blipFill>
          <a:blip r:embed="rId9" cstate="screen">
            <a:extLst>
              <a:ext uri="{28A0092B-C50C-407E-A947-70E740481C1C}">
                <a14:useLocalDpi xmlns:a14="http://schemas.microsoft.com/office/drawing/2010/main" val="0"/>
              </a:ext>
            </a:extLst>
          </a:blip>
          <a:stretch>
            <a:fillRect/>
          </a:stretch>
        </p:blipFill>
        <p:spPr>
          <a:xfrm>
            <a:off x="3600000" y="1870966"/>
            <a:ext cx="1200000" cy="1800000"/>
          </a:xfrm>
          <a:prstGeom prst="rect">
            <a:avLst/>
          </a:prstGeom>
        </p:spPr>
      </p:pic>
      <p:pic>
        <p:nvPicPr>
          <p:cNvPr id="15" name="Immagine 14"/>
          <p:cNvPicPr>
            <a:picLocks noChangeAspect="1"/>
          </p:cNvPicPr>
          <p:nvPr/>
        </p:nvPicPr>
        <p:blipFill rotWithShape="1">
          <a:blip r:embed="rId10" cstate="screen">
            <a:extLst>
              <a:ext uri="{28A0092B-C50C-407E-A947-70E740481C1C}">
                <a14:useLocalDpi xmlns:a14="http://schemas.microsoft.com/office/drawing/2010/main" val="0"/>
              </a:ext>
            </a:extLst>
          </a:blip>
          <a:srcRect/>
          <a:stretch/>
        </p:blipFill>
        <p:spPr>
          <a:xfrm>
            <a:off x="4800000" y="1903930"/>
            <a:ext cx="1752472" cy="1800000"/>
          </a:xfrm>
          <a:prstGeom prst="rect">
            <a:avLst/>
          </a:prstGeom>
        </p:spPr>
      </p:pic>
      <p:pic>
        <p:nvPicPr>
          <p:cNvPr id="16" name="Immagine 15"/>
          <p:cNvPicPr>
            <a:picLocks noChangeAspect="1"/>
          </p:cNvPicPr>
          <p:nvPr/>
        </p:nvPicPr>
        <p:blipFill>
          <a:blip r:embed="rId11" cstate="screen">
            <a:extLst>
              <a:ext uri="{28A0092B-C50C-407E-A947-70E740481C1C}">
                <a14:useLocalDpi xmlns:a14="http://schemas.microsoft.com/office/drawing/2010/main" val="0"/>
              </a:ext>
            </a:extLst>
          </a:blip>
          <a:stretch>
            <a:fillRect/>
          </a:stretch>
        </p:blipFill>
        <p:spPr>
          <a:xfrm>
            <a:off x="1200000" y="1892026"/>
            <a:ext cx="1200000" cy="1800000"/>
          </a:xfrm>
          <a:prstGeom prst="rect">
            <a:avLst/>
          </a:prstGeom>
        </p:spPr>
      </p:pic>
      <p:pic>
        <p:nvPicPr>
          <p:cNvPr id="17" name="Immagine 16"/>
          <p:cNvPicPr>
            <a:picLocks noChangeAspect="1"/>
          </p:cNvPicPr>
          <p:nvPr/>
        </p:nvPicPr>
        <p:blipFill>
          <a:blip r:embed="rId12" cstate="screen">
            <a:extLst>
              <a:ext uri="{28A0092B-C50C-407E-A947-70E740481C1C}">
                <a14:useLocalDpi xmlns:a14="http://schemas.microsoft.com/office/drawing/2010/main" val="0"/>
              </a:ext>
            </a:extLst>
          </a:blip>
          <a:stretch>
            <a:fillRect/>
          </a:stretch>
        </p:blipFill>
        <p:spPr>
          <a:xfrm>
            <a:off x="0" y="1880928"/>
            <a:ext cx="1200000" cy="1800000"/>
          </a:xfrm>
          <a:prstGeom prst="rect">
            <a:avLst/>
          </a:prstGeom>
        </p:spPr>
      </p:pic>
      <p:pic>
        <p:nvPicPr>
          <p:cNvPr id="18" name="Immagine 17"/>
          <p:cNvPicPr>
            <a:picLocks noChangeAspect="1"/>
          </p:cNvPicPr>
          <p:nvPr/>
        </p:nvPicPr>
        <p:blipFill>
          <a:blip r:embed="rId13" cstate="screen">
            <a:extLst>
              <a:ext uri="{28A0092B-C50C-407E-A947-70E740481C1C}">
                <a14:useLocalDpi xmlns:a14="http://schemas.microsoft.com/office/drawing/2010/main" val="0"/>
              </a:ext>
            </a:extLst>
          </a:blip>
          <a:stretch>
            <a:fillRect/>
          </a:stretch>
        </p:blipFill>
        <p:spPr>
          <a:xfrm>
            <a:off x="7775173" y="1860612"/>
            <a:ext cx="1200000" cy="1800000"/>
          </a:xfrm>
          <a:prstGeom prst="rect">
            <a:avLst/>
          </a:prstGeom>
        </p:spPr>
      </p:pic>
      <p:pic>
        <p:nvPicPr>
          <p:cNvPr id="19" name="Immagine 18"/>
          <p:cNvPicPr>
            <a:picLocks noChangeAspect="1"/>
          </p:cNvPicPr>
          <p:nvPr/>
        </p:nvPicPr>
        <p:blipFill>
          <a:blip r:embed="rId14" cstate="screen">
            <a:extLst>
              <a:ext uri="{28A0092B-C50C-407E-A947-70E740481C1C}">
                <a14:useLocalDpi xmlns:a14="http://schemas.microsoft.com/office/drawing/2010/main" val="0"/>
              </a:ext>
            </a:extLst>
          </a:blip>
          <a:stretch>
            <a:fillRect/>
          </a:stretch>
        </p:blipFill>
        <p:spPr>
          <a:xfrm>
            <a:off x="7175173" y="3659166"/>
            <a:ext cx="1200000" cy="1800000"/>
          </a:xfrm>
          <a:prstGeom prst="rect">
            <a:avLst/>
          </a:prstGeom>
        </p:spPr>
      </p:pic>
      <p:pic>
        <p:nvPicPr>
          <p:cNvPr id="20" name="Immagine 19"/>
          <p:cNvPicPr>
            <a:picLocks noChangeAspect="1"/>
          </p:cNvPicPr>
          <p:nvPr/>
        </p:nvPicPr>
        <p:blipFill>
          <a:blip r:embed="rId15" cstate="screen">
            <a:extLst>
              <a:ext uri="{28A0092B-C50C-407E-A947-70E740481C1C}">
                <a14:useLocalDpi xmlns:a14="http://schemas.microsoft.com/office/drawing/2010/main" val="0"/>
              </a:ext>
            </a:extLst>
          </a:blip>
          <a:stretch>
            <a:fillRect/>
          </a:stretch>
        </p:blipFill>
        <p:spPr>
          <a:xfrm>
            <a:off x="6560281" y="1880928"/>
            <a:ext cx="1200000" cy="1800000"/>
          </a:xfrm>
          <a:prstGeom prst="rect">
            <a:avLst/>
          </a:prstGeom>
        </p:spPr>
      </p:pic>
      <p:pic>
        <p:nvPicPr>
          <p:cNvPr id="21" name="Immagine 20"/>
          <p:cNvPicPr>
            <a:picLocks noChangeAspect="1"/>
          </p:cNvPicPr>
          <p:nvPr/>
        </p:nvPicPr>
        <p:blipFill>
          <a:blip r:embed="rId16" cstate="screen">
            <a:extLst>
              <a:ext uri="{28A0092B-C50C-407E-A947-70E740481C1C}">
                <a14:useLocalDpi xmlns:a14="http://schemas.microsoft.com/office/drawing/2010/main" val="0"/>
              </a:ext>
            </a:extLst>
          </a:blip>
          <a:stretch>
            <a:fillRect/>
          </a:stretch>
        </p:blipFill>
        <p:spPr>
          <a:xfrm>
            <a:off x="5987480" y="3674436"/>
            <a:ext cx="1200000" cy="1800000"/>
          </a:xfrm>
          <a:prstGeom prst="rect">
            <a:avLst/>
          </a:prstGeom>
        </p:spPr>
      </p:pic>
      <p:pic>
        <p:nvPicPr>
          <p:cNvPr id="22" name="Immagine 21"/>
          <p:cNvPicPr>
            <a:picLocks noChangeAspect="1"/>
          </p:cNvPicPr>
          <p:nvPr/>
        </p:nvPicPr>
        <p:blipFill>
          <a:blip r:embed="rId17" cstate="screen">
            <a:extLst>
              <a:ext uri="{28A0092B-C50C-407E-A947-70E740481C1C}">
                <a14:useLocalDpi xmlns:a14="http://schemas.microsoft.com/office/drawing/2010/main" val="0"/>
              </a:ext>
            </a:extLst>
          </a:blip>
          <a:stretch>
            <a:fillRect/>
          </a:stretch>
        </p:blipFill>
        <p:spPr>
          <a:xfrm>
            <a:off x="3600000" y="3718193"/>
            <a:ext cx="1200000" cy="1800000"/>
          </a:xfrm>
          <a:prstGeom prst="rect">
            <a:avLst/>
          </a:prstGeom>
        </p:spPr>
      </p:pic>
      <p:pic>
        <p:nvPicPr>
          <p:cNvPr id="23" name="Immagine 22"/>
          <p:cNvPicPr>
            <a:picLocks noChangeAspect="1"/>
          </p:cNvPicPr>
          <p:nvPr/>
        </p:nvPicPr>
        <p:blipFill>
          <a:blip r:embed="rId18" cstate="screen">
            <a:extLst>
              <a:ext uri="{28A0092B-C50C-407E-A947-70E740481C1C}">
                <a14:useLocalDpi xmlns:a14="http://schemas.microsoft.com/office/drawing/2010/main" val="0"/>
              </a:ext>
            </a:extLst>
          </a:blip>
          <a:stretch>
            <a:fillRect/>
          </a:stretch>
        </p:blipFill>
        <p:spPr>
          <a:xfrm>
            <a:off x="2400000" y="3708460"/>
            <a:ext cx="1200000" cy="1800000"/>
          </a:xfrm>
          <a:prstGeom prst="rect">
            <a:avLst/>
          </a:prstGeom>
        </p:spPr>
      </p:pic>
      <p:pic>
        <p:nvPicPr>
          <p:cNvPr id="24" name="Immagine 23"/>
          <p:cNvPicPr>
            <a:picLocks noChangeAspect="1"/>
          </p:cNvPicPr>
          <p:nvPr/>
        </p:nvPicPr>
        <p:blipFill>
          <a:blip r:embed="rId19" cstate="screen">
            <a:extLst>
              <a:ext uri="{28A0092B-C50C-407E-A947-70E740481C1C}">
                <a14:useLocalDpi xmlns:a14="http://schemas.microsoft.com/office/drawing/2010/main" val="0"/>
              </a:ext>
            </a:extLst>
          </a:blip>
          <a:stretch>
            <a:fillRect/>
          </a:stretch>
        </p:blipFill>
        <p:spPr>
          <a:xfrm>
            <a:off x="1200000" y="3727305"/>
            <a:ext cx="1200000" cy="1800000"/>
          </a:xfrm>
          <a:prstGeom prst="rect">
            <a:avLst/>
          </a:prstGeom>
        </p:spPr>
      </p:pic>
      <p:pic>
        <p:nvPicPr>
          <p:cNvPr id="25" name="Immagine 24"/>
          <p:cNvPicPr>
            <a:picLocks noChangeAspect="1"/>
          </p:cNvPicPr>
          <p:nvPr/>
        </p:nvPicPr>
        <p:blipFill>
          <a:blip r:embed="rId20" cstate="screen">
            <a:extLst>
              <a:ext uri="{28A0092B-C50C-407E-A947-70E740481C1C}">
                <a14:useLocalDpi xmlns:a14="http://schemas.microsoft.com/office/drawing/2010/main" val="0"/>
              </a:ext>
            </a:extLst>
          </a:blip>
          <a:stretch>
            <a:fillRect/>
          </a:stretch>
        </p:blipFill>
        <p:spPr>
          <a:xfrm>
            <a:off x="-4007" y="3709500"/>
            <a:ext cx="1200000" cy="1800000"/>
          </a:xfrm>
          <a:prstGeom prst="rect">
            <a:avLst/>
          </a:prstGeom>
        </p:spPr>
      </p:pic>
      <p:pic>
        <p:nvPicPr>
          <p:cNvPr id="26" name="Immagine 25"/>
          <p:cNvPicPr>
            <a:picLocks noChangeAspect="1"/>
          </p:cNvPicPr>
          <p:nvPr/>
        </p:nvPicPr>
        <p:blipFill>
          <a:blip r:embed="rId12" cstate="screen">
            <a:extLst>
              <a:ext uri="{28A0092B-C50C-407E-A947-70E740481C1C}">
                <a14:useLocalDpi xmlns:a14="http://schemas.microsoft.com/office/drawing/2010/main" val="0"/>
              </a:ext>
            </a:extLst>
          </a:blip>
          <a:stretch>
            <a:fillRect/>
          </a:stretch>
        </p:blipFill>
        <p:spPr>
          <a:xfrm>
            <a:off x="2400000" y="1874436"/>
            <a:ext cx="1200000" cy="1800000"/>
          </a:xfrm>
          <a:prstGeom prst="rect">
            <a:avLst/>
          </a:prstGeom>
        </p:spPr>
      </p:pic>
      <p:pic>
        <p:nvPicPr>
          <p:cNvPr id="27" name="Immagine 26"/>
          <p:cNvPicPr>
            <a:picLocks noChangeAspect="1"/>
          </p:cNvPicPr>
          <p:nvPr/>
        </p:nvPicPr>
        <p:blipFill>
          <a:blip r:embed="rId21" cstate="screen">
            <a:extLst>
              <a:ext uri="{28A0092B-C50C-407E-A947-70E740481C1C}">
                <a14:useLocalDpi xmlns:a14="http://schemas.microsoft.com/office/drawing/2010/main" val="0"/>
              </a:ext>
            </a:extLst>
          </a:blip>
          <a:stretch>
            <a:fillRect/>
          </a:stretch>
        </p:blipFill>
        <p:spPr>
          <a:xfrm>
            <a:off x="4787480" y="3703930"/>
            <a:ext cx="1200000" cy="1800000"/>
          </a:xfrm>
          <a:prstGeom prst="rect">
            <a:avLst/>
          </a:prstGeom>
        </p:spPr>
      </p:pic>
      <p:pic>
        <p:nvPicPr>
          <p:cNvPr id="28" name="Immagine 27"/>
          <p:cNvPicPr>
            <a:picLocks noChangeAspect="1"/>
          </p:cNvPicPr>
          <p:nvPr/>
        </p:nvPicPr>
        <p:blipFill>
          <a:blip r:embed="rId22" cstate="screen">
            <a:extLst>
              <a:ext uri="{28A0092B-C50C-407E-A947-70E740481C1C}">
                <a14:useLocalDpi xmlns:a14="http://schemas.microsoft.com/office/drawing/2010/main" val="0"/>
              </a:ext>
            </a:extLst>
          </a:blip>
          <a:stretch>
            <a:fillRect/>
          </a:stretch>
        </p:blipFill>
        <p:spPr>
          <a:xfrm>
            <a:off x="7138077" y="92026"/>
            <a:ext cx="1200000" cy="1800000"/>
          </a:xfrm>
          <a:prstGeom prst="rect">
            <a:avLst/>
          </a:prstGeom>
        </p:spPr>
      </p:pic>
      <p:sp>
        <p:nvSpPr>
          <p:cNvPr id="29" name="CasellaDiTesto 28"/>
          <p:cNvSpPr txBox="1"/>
          <p:nvPr/>
        </p:nvSpPr>
        <p:spPr>
          <a:xfrm>
            <a:off x="1043608" y="6237312"/>
            <a:ext cx="2169953" cy="369332"/>
          </a:xfrm>
          <a:prstGeom prst="rect">
            <a:avLst/>
          </a:prstGeom>
          <a:noFill/>
        </p:spPr>
        <p:txBody>
          <a:bodyPr wrap="none" rtlCol="0">
            <a:spAutoFit/>
          </a:bodyPr>
          <a:lstStyle/>
          <a:p>
            <a:r>
              <a:rPr lang="it-IT" dirty="0" smtClean="0"/>
              <a:t>Abaco portali e porte</a:t>
            </a:r>
            <a:endParaRPr lang="it-IT" dirty="0"/>
          </a:p>
        </p:txBody>
      </p:sp>
    </p:spTree>
    <p:extLst>
      <p:ext uri="{BB962C8B-B14F-4D97-AF65-F5344CB8AC3E}">
        <p14:creationId xmlns:p14="http://schemas.microsoft.com/office/powerpoint/2010/main" val="386975002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PCDANIELA\Daniela\C\Comune Marciana Marina\2014-SETT-PRESENTAZIONE SETTEMBRE\ELEMENTI\FINESTRE\IMG_0326.JPG"/>
          <p:cNvPicPr>
            <a:picLocks noChangeAspect="1" noChangeArrowheads="1"/>
          </p:cNvPicPr>
          <p:nvPr/>
        </p:nvPicPr>
        <p:blipFill>
          <a:blip r:embed="rId3" cstate="screen"/>
          <a:srcRect/>
          <a:stretch>
            <a:fillRect/>
          </a:stretch>
        </p:blipFill>
        <p:spPr bwMode="auto">
          <a:xfrm flipH="1">
            <a:off x="2987824" y="0"/>
            <a:ext cx="2016224" cy="3024335"/>
          </a:xfrm>
          <a:prstGeom prst="rect">
            <a:avLst/>
          </a:prstGeom>
          <a:noFill/>
        </p:spPr>
      </p:pic>
      <p:pic>
        <p:nvPicPr>
          <p:cNvPr id="1027" name="Picture 3" descr="\\PCDANIELA\Daniela\C\Comune Marciana Marina\2014-SETT-PRESENTAZIONE SETTEMBRE\ELEMENTI\FINESTRE\IMG_6516.JPG"/>
          <p:cNvPicPr>
            <a:picLocks noChangeAspect="1" noChangeArrowheads="1"/>
          </p:cNvPicPr>
          <p:nvPr/>
        </p:nvPicPr>
        <p:blipFill>
          <a:blip r:embed="rId4" cstate="screen"/>
          <a:srcRect/>
          <a:stretch>
            <a:fillRect/>
          </a:stretch>
        </p:blipFill>
        <p:spPr bwMode="auto">
          <a:xfrm>
            <a:off x="5076056" y="0"/>
            <a:ext cx="2003870" cy="3005806"/>
          </a:xfrm>
          <a:prstGeom prst="rect">
            <a:avLst/>
          </a:prstGeom>
          <a:noFill/>
        </p:spPr>
      </p:pic>
      <p:pic>
        <p:nvPicPr>
          <p:cNvPr id="1028" name="Picture 4" descr="\\PCDANIELA\Daniela\C\Comune Marciana Marina\2014-SETT-PRESENTAZIONE SETTEMBRE\ELEMENTI\FINESTRE\IMG_6548.JPG"/>
          <p:cNvPicPr>
            <a:picLocks noChangeAspect="1" noChangeArrowheads="1"/>
          </p:cNvPicPr>
          <p:nvPr/>
        </p:nvPicPr>
        <p:blipFill>
          <a:blip r:embed="rId5" cstate="screen"/>
          <a:srcRect/>
          <a:stretch>
            <a:fillRect/>
          </a:stretch>
        </p:blipFill>
        <p:spPr bwMode="auto">
          <a:xfrm>
            <a:off x="0" y="1988840"/>
            <a:ext cx="2208245" cy="3312368"/>
          </a:xfrm>
          <a:prstGeom prst="rect">
            <a:avLst/>
          </a:prstGeom>
          <a:noFill/>
        </p:spPr>
      </p:pic>
      <p:pic>
        <p:nvPicPr>
          <p:cNvPr id="1029" name="Picture 5" descr="\\PCDANIELA\Daniela\C\Comune Marciana Marina\2014-SETT-PRESENTAZIONE SETTEMBRE\ELEMENTI\FINESTRE\IMG_6580.JPG"/>
          <p:cNvPicPr>
            <a:picLocks noChangeAspect="1" noChangeArrowheads="1"/>
          </p:cNvPicPr>
          <p:nvPr/>
        </p:nvPicPr>
        <p:blipFill>
          <a:blip r:embed="rId6" cstate="screen"/>
          <a:srcRect/>
          <a:stretch>
            <a:fillRect/>
          </a:stretch>
        </p:blipFill>
        <p:spPr bwMode="auto">
          <a:xfrm>
            <a:off x="0" y="-1"/>
            <a:ext cx="2915816" cy="1943877"/>
          </a:xfrm>
          <a:prstGeom prst="rect">
            <a:avLst/>
          </a:prstGeom>
          <a:noFill/>
        </p:spPr>
      </p:pic>
      <p:pic>
        <p:nvPicPr>
          <p:cNvPr id="1030" name="Picture 6" descr="\\PCDANIELA\Daniela\C\Comune Marciana Marina\2014-SETT-PRESENTAZIONE SETTEMBRE\ELEMENTI\FINESTRE\IMG_6583.JPG"/>
          <p:cNvPicPr>
            <a:picLocks noChangeAspect="1" noChangeArrowheads="1"/>
          </p:cNvPicPr>
          <p:nvPr/>
        </p:nvPicPr>
        <p:blipFill>
          <a:blip r:embed="rId7" cstate="screen"/>
          <a:srcRect/>
          <a:stretch>
            <a:fillRect/>
          </a:stretch>
        </p:blipFill>
        <p:spPr bwMode="auto">
          <a:xfrm>
            <a:off x="7127776" y="0"/>
            <a:ext cx="2016224" cy="3024337"/>
          </a:xfrm>
          <a:prstGeom prst="rect">
            <a:avLst/>
          </a:prstGeom>
          <a:noFill/>
        </p:spPr>
      </p:pic>
      <p:pic>
        <p:nvPicPr>
          <p:cNvPr id="1031" name="Picture 7" descr="\\PCDANIELA\Daniela\C\Comune Marciana Marina\2014-SETT-PRESENTAZIONE SETTEMBRE\ELEMENTI\FINESTRE\IMG_6587.JPG"/>
          <p:cNvPicPr>
            <a:picLocks noChangeAspect="1" noChangeArrowheads="1"/>
          </p:cNvPicPr>
          <p:nvPr/>
        </p:nvPicPr>
        <p:blipFill>
          <a:blip r:embed="rId8" cstate="screen"/>
          <a:srcRect/>
          <a:stretch>
            <a:fillRect/>
          </a:stretch>
        </p:blipFill>
        <p:spPr bwMode="auto">
          <a:xfrm>
            <a:off x="2339752" y="3140968"/>
            <a:ext cx="3419376" cy="2279584"/>
          </a:xfrm>
          <a:prstGeom prst="rect">
            <a:avLst/>
          </a:prstGeom>
          <a:noFill/>
        </p:spPr>
      </p:pic>
      <p:pic>
        <p:nvPicPr>
          <p:cNvPr id="1032" name="Picture 8" descr="\\PCDANIELA\Daniela\C\Comune Marciana Marina\2014-SETT-PRESENTAZIONE SETTEMBRE\ELEMENTI\FINESTRE\IMG_9090.JPG"/>
          <p:cNvPicPr>
            <a:picLocks noChangeAspect="1" noChangeArrowheads="1"/>
          </p:cNvPicPr>
          <p:nvPr/>
        </p:nvPicPr>
        <p:blipFill>
          <a:blip r:embed="rId9" cstate="screen"/>
          <a:srcRect/>
          <a:stretch>
            <a:fillRect/>
          </a:stretch>
        </p:blipFill>
        <p:spPr bwMode="auto">
          <a:xfrm>
            <a:off x="6012160" y="3140968"/>
            <a:ext cx="2448272" cy="3672408"/>
          </a:xfrm>
          <a:prstGeom prst="rect">
            <a:avLst/>
          </a:prstGeom>
          <a:noFill/>
        </p:spPr>
      </p:pic>
      <p:sp>
        <p:nvSpPr>
          <p:cNvPr id="9" name="CasellaDiTesto 8"/>
          <p:cNvSpPr txBox="1"/>
          <p:nvPr/>
        </p:nvSpPr>
        <p:spPr>
          <a:xfrm>
            <a:off x="611560" y="6248312"/>
            <a:ext cx="1538113" cy="369332"/>
          </a:xfrm>
          <a:prstGeom prst="rect">
            <a:avLst/>
          </a:prstGeom>
          <a:noFill/>
        </p:spPr>
        <p:txBody>
          <a:bodyPr wrap="none" rtlCol="0">
            <a:spAutoFit/>
          </a:bodyPr>
          <a:lstStyle/>
          <a:p>
            <a:r>
              <a:rPr lang="it-IT" dirty="0" smtClean="0"/>
              <a:t>Abaco </a:t>
            </a:r>
            <a:r>
              <a:rPr lang="it-IT" dirty="0" smtClean="0"/>
              <a:t>finestre</a:t>
            </a:r>
            <a:endParaRPr lang="it-IT"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PCDANIELA\Daniela\C\Comune Marciana Marina\2014-SETT-PRESENTAZIONE SETTEMBRE\ELEMENTI\AVANCORPI\IMG_9229.JPG"/>
          <p:cNvPicPr>
            <a:picLocks noChangeAspect="1" noChangeArrowheads="1"/>
          </p:cNvPicPr>
          <p:nvPr/>
        </p:nvPicPr>
        <p:blipFill>
          <a:blip r:embed="rId3" cstate="screen"/>
          <a:srcRect/>
          <a:stretch>
            <a:fillRect/>
          </a:stretch>
        </p:blipFill>
        <p:spPr bwMode="auto">
          <a:xfrm>
            <a:off x="2987824" y="2727257"/>
            <a:ext cx="2753829" cy="4130743"/>
          </a:xfrm>
          <a:prstGeom prst="rect">
            <a:avLst/>
          </a:prstGeom>
          <a:noFill/>
        </p:spPr>
      </p:pic>
      <p:pic>
        <p:nvPicPr>
          <p:cNvPr id="2051" name="Picture 3" descr="\\PCDANIELA\Daniela\C\Comune Marciana Marina\2014-SETT-PRESENTAZIONE SETTEMBRE\ELEMENTI\AVANCORPI\IMG_9289.JPG"/>
          <p:cNvPicPr>
            <a:picLocks noChangeAspect="1" noChangeArrowheads="1"/>
          </p:cNvPicPr>
          <p:nvPr/>
        </p:nvPicPr>
        <p:blipFill>
          <a:blip r:embed="rId4" cstate="screen"/>
          <a:srcRect/>
          <a:stretch>
            <a:fillRect/>
          </a:stretch>
        </p:blipFill>
        <p:spPr bwMode="auto">
          <a:xfrm>
            <a:off x="0" y="2727257"/>
            <a:ext cx="2753829" cy="4130743"/>
          </a:xfrm>
          <a:prstGeom prst="rect">
            <a:avLst/>
          </a:prstGeom>
          <a:noFill/>
        </p:spPr>
      </p:pic>
      <p:pic>
        <p:nvPicPr>
          <p:cNvPr id="2052" name="Picture 4" descr="\\PCDANIELA\Daniela\C\Comune Marciana Marina\2014-SETT-PRESENTAZIONE SETTEMBRE\ELEMENTI\AVANCORPI\P1120746.JPG"/>
          <p:cNvPicPr>
            <a:picLocks noChangeAspect="1" noChangeArrowheads="1"/>
          </p:cNvPicPr>
          <p:nvPr/>
        </p:nvPicPr>
        <p:blipFill>
          <a:blip r:embed="rId5" cstate="screen"/>
          <a:srcRect/>
          <a:stretch>
            <a:fillRect/>
          </a:stretch>
        </p:blipFill>
        <p:spPr bwMode="auto">
          <a:xfrm>
            <a:off x="5993678" y="2657330"/>
            <a:ext cx="3150322" cy="4200670"/>
          </a:xfrm>
          <a:prstGeom prst="rect">
            <a:avLst/>
          </a:prstGeom>
          <a:noFill/>
        </p:spPr>
      </p:pic>
      <p:pic>
        <p:nvPicPr>
          <p:cNvPr id="2053" name="Picture 5" descr="\\PCDANIELA\Daniela\C\Comune Marciana Marina\2014-SETT-PRESENTAZIONE SETTEMBRE\ELEMENTI\AVANCORPI\P1120749.JPG"/>
          <p:cNvPicPr>
            <a:picLocks noChangeAspect="1" noChangeArrowheads="1"/>
          </p:cNvPicPr>
          <p:nvPr/>
        </p:nvPicPr>
        <p:blipFill>
          <a:blip r:embed="rId6" cstate="screen"/>
          <a:srcRect/>
          <a:stretch>
            <a:fillRect/>
          </a:stretch>
        </p:blipFill>
        <p:spPr bwMode="auto">
          <a:xfrm>
            <a:off x="2987824" y="0"/>
            <a:ext cx="3219972" cy="2414841"/>
          </a:xfrm>
          <a:prstGeom prst="rect">
            <a:avLst/>
          </a:prstGeom>
          <a:noFill/>
        </p:spPr>
      </p:pic>
      <p:pic>
        <p:nvPicPr>
          <p:cNvPr id="2054" name="Picture 6" descr="\\PCDANIELA\Daniela\C\Comune Marciana Marina\2014-SETT-PRESENTAZIONE SETTEMBRE\ELEMENTI\AVANCORPI\013b.JPG"/>
          <p:cNvPicPr>
            <a:picLocks noChangeAspect="1" noChangeArrowheads="1"/>
          </p:cNvPicPr>
          <p:nvPr/>
        </p:nvPicPr>
        <p:blipFill>
          <a:blip r:embed="rId7" cstate="screen"/>
          <a:srcRect b="-293"/>
          <a:stretch>
            <a:fillRect/>
          </a:stretch>
        </p:blipFill>
        <p:spPr bwMode="auto">
          <a:xfrm>
            <a:off x="-42774" y="0"/>
            <a:ext cx="2958590" cy="2420888"/>
          </a:xfrm>
          <a:prstGeom prst="rect">
            <a:avLst/>
          </a:prstGeom>
          <a:noFill/>
        </p:spPr>
      </p:pic>
      <p:pic>
        <p:nvPicPr>
          <p:cNvPr id="7" name="Immagine 6"/>
          <p:cNvPicPr>
            <a:picLocks noChangeAspect="1"/>
          </p:cNvPicPr>
          <p:nvPr/>
        </p:nvPicPr>
        <p:blipFill>
          <a:blip r:embed="rId8" cstate="screen">
            <a:extLst>
              <a:ext uri="{28A0092B-C50C-407E-A947-70E740481C1C}">
                <a14:useLocalDpi xmlns:a14="http://schemas.microsoft.com/office/drawing/2010/main" val="0"/>
              </a:ext>
            </a:extLst>
          </a:blip>
          <a:srcRect/>
          <a:stretch>
            <a:fillRect/>
          </a:stretch>
        </p:blipFill>
        <p:spPr>
          <a:xfrm>
            <a:off x="6300192" y="0"/>
            <a:ext cx="2843808" cy="2430280"/>
          </a:xfrm>
          <a:prstGeom prst="rect">
            <a:avLst/>
          </a:prstGeom>
        </p:spPr>
      </p:pic>
      <p:sp>
        <p:nvSpPr>
          <p:cNvPr id="8" name="CasellaDiTesto 7"/>
          <p:cNvSpPr txBox="1"/>
          <p:nvPr/>
        </p:nvSpPr>
        <p:spPr>
          <a:xfrm>
            <a:off x="3563888" y="2420888"/>
            <a:ext cx="1119217" cy="369332"/>
          </a:xfrm>
          <a:prstGeom prst="rect">
            <a:avLst/>
          </a:prstGeom>
          <a:noFill/>
        </p:spPr>
        <p:txBody>
          <a:bodyPr wrap="none" rtlCol="0">
            <a:spAutoFit/>
          </a:bodyPr>
          <a:lstStyle/>
          <a:p>
            <a:r>
              <a:rPr lang="it-IT" dirty="0" smtClean="0"/>
              <a:t>Avancorpi</a:t>
            </a:r>
            <a:endParaRPr lang="it-IT"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PCDANIELA\Daniela\C\Comune Marciana Marina\2014-SETT-PRESENTAZIONE SETTEMBRE\ELEMENTI\ALTANE\IMG_9148.JPG"/>
          <p:cNvPicPr>
            <a:picLocks noChangeAspect="1" noChangeArrowheads="1"/>
          </p:cNvPicPr>
          <p:nvPr/>
        </p:nvPicPr>
        <p:blipFill>
          <a:blip r:embed="rId2" cstate="screen"/>
          <a:srcRect/>
          <a:stretch>
            <a:fillRect/>
          </a:stretch>
        </p:blipFill>
        <p:spPr bwMode="auto">
          <a:xfrm>
            <a:off x="0" y="0"/>
            <a:ext cx="3739344" cy="2492896"/>
          </a:xfrm>
          <a:prstGeom prst="rect">
            <a:avLst/>
          </a:prstGeom>
          <a:noFill/>
        </p:spPr>
      </p:pic>
      <p:pic>
        <p:nvPicPr>
          <p:cNvPr id="3075" name="Picture 3" descr="\\PCDANIELA\Daniela\C\Comune Marciana Marina\2014-SETT-PRESENTAZIONE SETTEMBRE\ELEMENTI\ALTANE\IMG_9172.JPG"/>
          <p:cNvPicPr>
            <a:picLocks noChangeAspect="1" noChangeArrowheads="1"/>
          </p:cNvPicPr>
          <p:nvPr/>
        </p:nvPicPr>
        <p:blipFill>
          <a:blip r:embed="rId3" cstate="screen"/>
          <a:srcRect/>
          <a:stretch>
            <a:fillRect/>
          </a:stretch>
        </p:blipFill>
        <p:spPr bwMode="auto">
          <a:xfrm>
            <a:off x="3851920" y="2492896"/>
            <a:ext cx="2664211" cy="2204864"/>
          </a:xfrm>
          <a:prstGeom prst="rect">
            <a:avLst/>
          </a:prstGeom>
          <a:noFill/>
        </p:spPr>
      </p:pic>
      <p:pic>
        <p:nvPicPr>
          <p:cNvPr id="4" name="Immagine 3" descr="012.JPG"/>
          <p:cNvPicPr>
            <a:picLocks noChangeAspect="1"/>
          </p:cNvPicPr>
          <p:nvPr/>
        </p:nvPicPr>
        <p:blipFill>
          <a:blip r:embed="rId4" cstate="screen"/>
          <a:srcRect/>
          <a:stretch>
            <a:fillRect/>
          </a:stretch>
        </p:blipFill>
        <p:spPr>
          <a:xfrm>
            <a:off x="0" y="4581127"/>
            <a:ext cx="3779912" cy="1808263"/>
          </a:xfrm>
          <a:prstGeom prst="rect">
            <a:avLst/>
          </a:prstGeom>
        </p:spPr>
      </p:pic>
      <p:pic>
        <p:nvPicPr>
          <p:cNvPr id="7" name="Immagine 6" descr="P1130426.JPG"/>
          <p:cNvPicPr>
            <a:picLocks noChangeAspect="1"/>
          </p:cNvPicPr>
          <p:nvPr/>
        </p:nvPicPr>
        <p:blipFill>
          <a:blip r:embed="rId5" cstate="screen"/>
          <a:srcRect/>
          <a:stretch>
            <a:fillRect/>
          </a:stretch>
        </p:blipFill>
        <p:spPr>
          <a:xfrm>
            <a:off x="0" y="2564904"/>
            <a:ext cx="3744416" cy="1872208"/>
          </a:xfrm>
          <a:prstGeom prst="rect">
            <a:avLst/>
          </a:prstGeom>
        </p:spPr>
      </p:pic>
      <p:pic>
        <p:nvPicPr>
          <p:cNvPr id="8" name="Immagine 7" descr="P1130426.JPG"/>
          <p:cNvPicPr>
            <a:picLocks noChangeAspect="1"/>
          </p:cNvPicPr>
          <p:nvPr/>
        </p:nvPicPr>
        <p:blipFill>
          <a:blip r:embed="rId6" cstate="screen"/>
          <a:srcRect/>
          <a:stretch>
            <a:fillRect/>
          </a:stretch>
        </p:blipFill>
        <p:spPr>
          <a:xfrm>
            <a:off x="3851920" y="0"/>
            <a:ext cx="2592288" cy="2419469"/>
          </a:xfrm>
          <a:prstGeom prst="rect">
            <a:avLst/>
          </a:prstGeom>
        </p:spPr>
      </p:pic>
      <p:pic>
        <p:nvPicPr>
          <p:cNvPr id="9" name="Immagine 8" descr="P1120751.JPG"/>
          <p:cNvPicPr>
            <a:picLocks noChangeAspect="1"/>
          </p:cNvPicPr>
          <p:nvPr/>
        </p:nvPicPr>
        <p:blipFill>
          <a:blip r:embed="rId7" cstate="screen"/>
          <a:srcRect/>
          <a:stretch>
            <a:fillRect/>
          </a:stretch>
        </p:blipFill>
        <p:spPr>
          <a:xfrm>
            <a:off x="5652120" y="4797152"/>
            <a:ext cx="3491880" cy="1662840"/>
          </a:xfrm>
          <a:prstGeom prst="rect">
            <a:avLst/>
          </a:prstGeom>
        </p:spPr>
      </p:pic>
      <p:pic>
        <p:nvPicPr>
          <p:cNvPr id="10" name="Immagine 9" descr="IMG_6321.JPG"/>
          <p:cNvPicPr>
            <a:picLocks noChangeAspect="1"/>
          </p:cNvPicPr>
          <p:nvPr/>
        </p:nvPicPr>
        <p:blipFill>
          <a:blip r:embed="rId8" cstate="screen"/>
          <a:srcRect/>
          <a:stretch>
            <a:fillRect/>
          </a:stretch>
        </p:blipFill>
        <p:spPr>
          <a:xfrm>
            <a:off x="6488628" y="0"/>
            <a:ext cx="2655372" cy="4725144"/>
          </a:xfrm>
          <a:prstGeom prst="rect">
            <a:avLst/>
          </a:prstGeom>
        </p:spPr>
      </p:pic>
      <p:sp>
        <p:nvSpPr>
          <p:cNvPr id="12" name="CasellaDiTesto 11"/>
          <p:cNvSpPr txBox="1"/>
          <p:nvPr/>
        </p:nvSpPr>
        <p:spPr>
          <a:xfrm>
            <a:off x="0" y="6488668"/>
            <a:ext cx="5919184" cy="369332"/>
          </a:xfrm>
          <a:prstGeom prst="rect">
            <a:avLst/>
          </a:prstGeom>
          <a:noFill/>
        </p:spPr>
        <p:txBody>
          <a:bodyPr wrap="none" rtlCol="0">
            <a:spAutoFit/>
          </a:bodyPr>
          <a:lstStyle/>
          <a:p>
            <a:r>
              <a:rPr lang="it-IT" dirty="0" smtClean="0"/>
              <a:t>Elevazioni sulla copertura: altane, cortine frangivento, abbaini</a:t>
            </a:r>
            <a:endParaRPr lang="it-IT"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p:nvPr/>
        </p:nvPicPr>
        <p:blipFill>
          <a:blip r:embed="rId2" cstate="email">
            <a:extLst>
              <a:ext uri="{28A0092B-C50C-407E-A947-70E740481C1C}">
                <a14:useLocalDpi xmlns:a14="http://schemas.microsoft.com/office/drawing/2010/main" val="0"/>
              </a:ext>
            </a:extLst>
          </a:blip>
          <a:stretch>
            <a:fillRect/>
          </a:stretch>
        </p:blipFill>
        <p:spPr>
          <a:xfrm>
            <a:off x="880276" y="531664"/>
            <a:ext cx="810344" cy="836791"/>
          </a:xfrm>
          <a:prstGeom prst="rect">
            <a:avLst/>
          </a:prstGeom>
        </p:spPr>
      </p:pic>
      <p:sp>
        <p:nvSpPr>
          <p:cNvPr id="3" name="Rettangolo 2"/>
          <p:cNvSpPr/>
          <p:nvPr/>
        </p:nvSpPr>
        <p:spPr>
          <a:xfrm>
            <a:off x="2305773" y="717294"/>
            <a:ext cx="4572000" cy="430887"/>
          </a:xfrm>
          <a:prstGeom prst="rect">
            <a:avLst/>
          </a:prstGeom>
        </p:spPr>
        <p:txBody>
          <a:bodyPr>
            <a:spAutoFit/>
          </a:bodyPr>
          <a:lstStyle/>
          <a:p>
            <a:pPr lvl="0" algn="ctr" fontAlgn="base">
              <a:spcBef>
                <a:spcPct val="0"/>
              </a:spcBef>
              <a:spcAft>
                <a:spcPct val="0"/>
              </a:spcAft>
            </a:pPr>
            <a:r>
              <a:rPr lang="it-IT" sz="2200" dirty="0" smtClean="0">
                <a:latin typeface="Times New Roman" panose="02020603050405020304" pitchFamily="18" charset="0"/>
                <a:ea typeface="Calibri" pitchFamily="34" charset="0"/>
                <a:cs typeface="Times New Roman" panose="02020603050405020304" pitchFamily="18" charset="0"/>
              </a:rPr>
              <a:t>Comune di Marciana Marina</a:t>
            </a:r>
            <a:endParaRPr lang="it-IT" sz="2200" dirty="0">
              <a:latin typeface="Times New Roman" panose="02020603050405020304" pitchFamily="18" charset="0"/>
              <a:cs typeface="Times New Roman" panose="02020603050405020304" pitchFamily="18" charset="0"/>
            </a:endParaRPr>
          </a:p>
        </p:txBody>
      </p:sp>
      <p:sp>
        <p:nvSpPr>
          <p:cNvPr id="4" name="Rettangolo 3"/>
          <p:cNvSpPr/>
          <p:nvPr/>
        </p:nvSpPr>
        <p:spPr>
          <a:xfrm>
            <a:off x="395536" y="1751595"/>
            <a:ext cx="8640960" cy="677108"/>
          </a:xfrm>
          <a:prstGeom prst="rect">
            <a:avLst/>
          </a:prstGeom>
        </p:spPr>
        <p:txBody>
          <a:bodyPr wrap="square">
            <a:spAutoFit/>
          </a:bodyPr>
          <a:lstStyle/>
          <a:p>
            <a:pPr lvl="0" algn="ctr" fontAlgn="base">
              <a:spcBef>
                <a:spcPct val="0"/>
              </a:spcBef>
              <a:spcAft>
                <a:spcPct val="0"/>
              </a:spcAft>
            </a:pPr>
            <a:r>
              <a:rPr lang="it-IT" b="1" dirty="0">
                <a:latin typeface="Calibri" pitchFamily="34" charset="0"/>
                <a:ea typeface="Calibri" pitchFamily="34" charset="0"/>
                <a:cs typeface="Times New Roman" pitchFamily="18" charset="0"/>
              </a:rPr>
              <a:t>RIQUALIFICAZIONE DEL LUNGOMARE DI MARCIANA MARINA DA “TORRE A TORRE”</a:t>
            </a:r>
            <a:endParaRPr lang="it-IT" sz="1100" dirty="0">
              <a:latin typeface="Arial" pitchFamily="34" charset="0"/>
              <a:cs typeface="Arial" pitchFamily="34" charset="0"/>
            </a:endParaRPr>
          </a:p>
          <a:p>
            <a:pPr lvl="0" algn="ctr" eaLnBrk="0" fontAlgn="base" hangingPunct="0">
              <a:spcBef>
                <a:spcPct val="0"/>
              </a:spcBef>
              <a:spcAft>
                <a:spcPct val="0"/>
              </a:spcAft>
            </a:pPr>
            <a:r>
              <a:rPr lang="it-IT" sz="2000" b="1" dirty="0">
                <a:latin typeface="Calibri" pitchFamily="34" charset="0"/>
                <a:ea typeface="Calibri" pitchFamily="34" charset="0"/>
                <a:cs typeface="Times New Roman" pitchFamily="18" charset="0"/>
              </a:rPr>
              <a:t>PIANO DEL COLORE E PROGETTO NORMA</a:t>
            </a:r>
            <a:endParaRPr lang="it-IT" sz="2800" dirty="0">
              <a:latin typeface="Arial" pitchFamily="34" charset="0"/>
              <a:cs typeface="Arial" pitchFamily="34" charset="0"/>
            </a:endParaRPr>
          </a:p>
        </p:txBody>
      </p:sp>
      <p:sp>
        <p:nvSpPr>
          <p:cNvPr id="5" name="CasellaDiTesto 4"/>
          <p:cNvSpPr txBox="1"/>
          <p:nvPr/>
        </p:nvSpPr>
        <p:spPr>
          <a:xfrm>
            <a:off x="880276" y="2464651"/>
            <a:ext cx="7422994" cy="646331"/>
          </a:xfrm>
          <a:prstGeom prst="rect">
            <a:avLst/>
          </a:prstGeom>
          <a:noFill/>
        </p:spPr>
        <p:txBody>
          <a:bodyPr wrap="none" rtlCol="0">
            <a:spAutoFit/>
          </a:bodyPr>
          <a:lstStyle/>
          <a:p>
            <a:r>
              <a:rPr lang="it-IT" dirty="0" smtClean="0"/>
              <a:t>Responsabile scientifico della ricerca e progettazione coordinata ed integrale:</a:t>
            </a:r>
          </a:p>
          <a:p>
            <a:r>
              <a:rPr lang="it-IT" i="1" dirty="0" smtClean="0"/>
              <a:t>Prof.. Arch. Giuseppe Alberto Centauro</a:t>
            </a:r>
            <a:endParaRPr lang="it-IT" i="1" dirty="0"/>
          </a:p>
        </p:txBody>
      </p:sp>
      <p:sp>
        <p:nvSpPr>
          <p:cNvPr id="6" name="CasellaDiTesto 5"/>
          <p:cNvSpPr txBox="1"/>
          <p:nvPr/>
        </p:nvSpPr>
        <p:spPr>
          <a:xfrm>
            <a:off x="857625" y="3304967"/>
            <a:ext cx="7174511" cy="646331"/>
          </a:xfrm>
          <a:prstGeom prst="rect">
            <a:avLst/>
          </a:prstGeom>
          <a:noFill/>
        </p:spPr>
        <p:txBody>
          <a:bodyPr wrap="square" rtlCol="0">
            <a:spAutoFit/>
          </a:bodyPr>
          <a:lstStyle/>
          <a:p>
            <a:r>
              <a:rPr lang="it-IT" dirty="0" smtClean="0"/>
              <a:t>Responsabile dell’Area Tecnica del Comune di Marciana Marina</a:t>
            </a:r>
          </a:p>
          <a:p>
            <a:r>
              <a:rPr lang="it-IT" i="1" dirty="0" smtClean="0"/>
              <a:t>Geom. Rosario Navarra</a:t>
            </a:r>
            <a:endParaRPr lang="it-IT" i="1" dirty="0"/>
          </a:p>
        </p:txBody>
      </p:sp>
      <p:sp>
        <p:nvSpPr>
          <p:cNvPr id="7" name="CasellaDiTesto 6"/>
          <p:cNvSpPr txBox="1"/>
          <p:nvPr/>
        </p:nvSpPr>
        <p:spPr>
          <a:xfrm>
            <a:off x="880276" y="4985599"/>
            <a:ext cx="7109133" cy="646331"/>
          </a:xfrm>
          <a:prstGeom prst="rect">
            <a:avLst/>
          </a:prstGeom>
          <a:noFill/>
        </p:spPr>
        <p:txBody>
          <a:bodyPr wrap="square" rtlCol="0">
            <a:spAutoFit/>
          </a:bodyPr>
          <a:lstStyle/>
          <a:p>
            <a:r>
              <a:rPr lang="it-IT" dirty="0" smtClean="0"/>
              <a:t>Consulenza per il rilievo architettonico e la rappresentazione cartografica:</a:t>
            </a:r>
          </a:p>
          <a:p>
            <a:r>
              <a:rPr lang="it-IT" i="1" dirty="0" smtClean="0"/>
              <a:t>Arch. Daniela Chiesi</a:t>
            </a:r>
            <a:endParaRPr lang="it-IT" i="1" dirty="0"/>
          </a:p>
        </p:txBody>
      </p:sp>
      <p:sp>
        <p:nvSpPr>
          <p:cNvPr id="10" name="CasellaDiTesto 9"/>
          <p:cNvSpPr txBox="1"/>
          <p:nvPr/>
        </p:nvSpPr>
        <p:spPr>
          <a:xfrm flipH="1">
            <a:off x="910597" y="4144532"/>
            <a:ext cx="6696744" cy="646331"/>
          </a:xfrm>
          <a:prstGeom prst="rect">
            <a:avLst/>
          </a:prstGeom>
          <a:noFill/>
        </p:spPr>
        <p:txBody>
          <a:bodyPr wrap="square" rtlCol="0">
            <a:spAutoFit/>
          </a:bodyPr>
          <a:lstStyle/>
          <a:p>
            <a:r>
              <a:rPr lang="it-IT" dirty="0" smtClean="0"/>
              <a:t>Consulenza per il rilievo, gli studi diagnostici e il progetto colore:</a:t>
            </a:r>
          </a:p>
          <a:p>
            <a:r>
              <a:rPr lang="it-IT" i="1" dirty="0" smtClean="0"/>
              <a:t>Dott.ssa Cristina Nadia Grandin</a:t>
            </a:r>
            <a:endParaRPr lang="it-IT" i="1" dirty="0"/>
          </a:p>
        </p:txBody>
      </p:sp>
      <p:sp>
        <p:nvSpPr>
          <p:cNvPr id="11" name="CasellaDiTesto 10"/>
          <p:cNvSpPr txBox="1"/>
          <p:nvPr/>
        </p:nvSpPr>
        <p:spPr>
          <a:xfrm>
            <a:off x="893491" y="5826666"/>
            <a:ext cx="4974654" cy="646331"/>
          </a:xfrm>
          <a:prstGeom prst="rect">
            <a:avLst/>
          </a:prstGeom>
          <a:noFill/>
        </p:spPr>
        <p:txBody>
          <a:bodyPr wrap="square" rtlCol="0">
            <a:spAutoFit/>
          </a:bodyPr>
          <a:lstStyle/>
          <a:p>
            <a:r>
              <a:rPr lang="it-IT" dirty="0" smtClean="0"/>
              <a:t>Collaborazione tecnica:</a:t>
            </a:r>
          </a:p>
          <a:p>
            <a:r>
              <a:rPr lang="it-IT" dirty="0" smtClean="0"/>
              <a:t> Arch. Brunella  Sibilia , Dott.ssa Irene Centauro</a:t>
            </a:r>
            <a:endParaRPr lang="it-IT" dirty="0"/>
          </a:p>
        </p:txBody>
      </p:sp>
    </p:spTree>
    <p:extLst>
      <p:ext uri="{BB962C8B-B14F-4D97-AF65-F5344CB8AC3E}">
        <p14:creationId xmlns:p14="http://schemas.microsoft.com/office/powerpoint/2010/main" val="313130424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PCDANIELA\Daniela\C\Comune Marciana Marina\2014-SETT-PRESENTAZIONE SETTEMBRE\ELEMENTI\MURI\IMG_0344.JPG"/>
          <p:cNvPicPr>
            <a:picLocks noChangeAspect="1" noChangeArrowheads="1"/>
          </p:cNvPicPr>
          <p:nvPr/>
        </p:nvPicPr>
        <p:blipFill>
          <a:blip r:embed="rId3" cstate="screen"/>
          <a:srcRect/>
          <a:stretch>
            <a:fillRect/>
          </a:stretch>
        </p:blipFill>
        <p:spPr bwMode="auto">
          <a:xfrm>
            <a:off x="4992621" y="0"/>
            <a:ext cx="4151379" cy="2767586"/>
          </a:xfrm>
          <a:prstGeom prst="rect">
            <a:avLst/>
          </a:prstGeom>
          <a:noFill/>
        </p:spPr>
      </p:pic>
      <p:pic>
        <p:nvPicPr>
          <p:cNvPr id="6147" name="Picture 3" descr="\\PCDANIELA\Daniela\C\Comune Marciana Marina\2014-SETT-PRESENTAZIONE SETTEMBRE\ELEMENTI\MURI\IMG_6293.JPG"/>
          <p:cNvPicPr>
            <a:picLocks noChangeAspect="1" noChangeArrowheads="1"/>
          </p:cNvPicPr>
          <p:nvPr/>
        </p:nvPicPr>
        <p:blipFill>
          <a:blip r:embed="rId4" cstate="screen"/>
          <a:srcRect/>
          <a:stretch>
            <a:fillRect/>
          </a:stretch>
        </p:blipFill>
        <p:spPr bwMode="auto">
          <a:xfrm>
            <a:off x="0" y="0"/>
            <a:ext cx="4139952" cy="2759968"/>
          </a:xfrm>
          <a:prstGeom prst="rect">
            <a:avLst/>
          </a:prstGeom>
          <a:noFill/>
        </p:spPr>
      </p:pic>
      <p:pic>
        <p:nvPicPr>
          <p:cNvPr id="6149" name="Picture 5" descr="\\PCDANIELA\Daniela\C\Comune Marciana Marina\2014-SETT-PRESENTAZIONE SETTEMBRE\ELEMENTI\MURI\IMG_9053.JPG"/>
          <p:cNvPicPr>
            <a:picLocks noChangeAspect="1" noChangeArrowheads="1"/>
          </p:cNvPicPr>
          <p:nvPr/>
        </p:nvPicPr>
        <p:blipFill>
          <a:blip r:embed="rId5" cstate="screen"/>
          <a:srcRect/>
          <a:stretch>
            <a:fillRect/>
          </a:stretch>
        </p:blipFill>
        <p:spPr bwMode="auto">
          <a:xfrm>
            <a:off x="5148064" y="4194043"/>
            <a:ext cx="3995936" cy="2663957"/>
          </a:xfrm>
          <a:prstGeom prst="rect">
            <a:avLst/>
          </a:prstGeom>
          <a:noFill/>
        </p:spPr>
      </p:pic>
      <p:pic>
        <p:nvPicPr>
          <p:cNvPr id="6151" name="Picture 7" descr="\\PCDANIELA\Daniela\C\Comune Marciana Marina\2014-SETT-PRESENTAZIONE SETTEMBRE\ELEMENTI\MURI\ok-IMG_9047.JPG"/>
          <p:cNvPicPr>
            <a:picLocks noChangeAspect="1" noChangeArrowheads="1"/>
          </p:cNvPicPr>
          <p:nvPr/>
        </p:nvPicPr>
        <p:blipFill>
          <a:blip r:embed="rId6" cstate="screen"/>
          <a:srcRect/>
          <a:stretch>
            <a:fillRect/>
          </a:stretch>
        </p:blipFill>
        <p:spPr bwMode="auto">
          <a:xfrm>
            <a:off x="1" y="4195966"/>
            <a:ext cx="4283968" cy="2662033"/>
          </a:xfrm>
          <a:prstGeom prst="rect">
            <a:avLst/>
          </a:prstGeom>
          <a:noFill/>
        </p:spPr>
      </p:pic>
      <p:sp>
        <p:nvSpPr>
          <p:cNvPr id="6" name="CasellaDiTesto 5"/>
          <p:cNvSpPr txBox="1"/>
          <p:nvPr/>
        </p:nvSpPr>
        <p:spPr>
          <a:xfrm>
            <a:off x="2123728" y="3429000"/>
            <a:ext cx="4907947" cy="369332"/>
          </a:xfrm>
          <a:prstGeom prst="rect">
            <a:avLst/>
          </a:prstGeom>
          <a:noFill/>
        </p:spPr>
        <p:txBody>
          <a:bodyPr wrap="none" rtlCol="0">
            <a:spAutoFit/>
          </a:bodyPr>
          <a:lstStyle/>
          <a:p>
            <a:r>
              <a:rPr lang="it-IT" dirty="0" smtClean="0"/>
              <a:t>Muri per intero lungomare  VISTA EDIFICIO GIALLO</a:t>
            </a:r>
            <a:endParaRPr lang="it-IT"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descr="edifici 045a-045b"/>
          <p:cNvPicPr>
            <a:picLocks noChangeAspect="1" noChangeArrowheads="1"/>
          </p:cNvPicPr>
          <p:nvPr/>
        </p:nvPicPr>
        <p:blipFill>
          <a:blip r:embed="rId2" cstate="screen"/>
          <a:srcRect/>
          <a:stretch>
            <a:fillRect/>
          </a:stretch>
        </p:blipFill>
        <p:spPr bwMode="auto">
          <a:xfrm>
            <a:off x="251520" y="4077072"/>
            <a:ext cx="6143625" cy="2305050"/>
          </a:xfrm>
          <a:prstGeom prst="rect">
            <a:avLst/>
          </a:prstGeom>
          <a:noFill/>
          <a:ln w="9525">
            <a:noFill/>
            <a:miter lim="800000"/>
            <a:headEnd/>
            <a:tailEnd/>
          </a:ln>
        </p:spPr>
      </p:pic>
      <p:sp>
        <p:nvSpPr>
          <p:cNvPr id="8" name="CasellaDiTesto 7"/>
          <p:cNvSpPr txBox="1"/>
          <p:nvPr/>
        </p:nvSpPr>
        <p:spPr>
          <a:xfrm>
            <a:off x="539552" y="6309320"/>
            <a:ext cx="2941446" cy="307777"/>
          </a:xfrm>
          <a:prstGeom prst="rect">
            <a:avLst/>
          </a:prstGeom>
          <a:noFill/>
        </p:spPr>
        <p:txBody>
          <a:bodyPr wrap="none" rtlCol="0">
            <a:spAutoFit/>
          </a:bodyPr>
          <a:lstStyle/>
          <a:p>
            <a:r>
              <a:rPr lang="it-IT" sz="1400" dirty="0" smtClean="0"/>
              <a:t>045a - Fronte principale (dietro muro)</a:t>
            </a:r>
            <a:endParaRPr lang="it-IT" sz="1400" dirty="0"/>
          </a:p>
        </p:txBody>
      </p:sp>
      <p:pic>
        <p:nvPicPr>
          <p:cNvPr id="3076" name="Picture 4" descr="edifici 045a-045b"/>
          <p:cNvPicPr>
            <a:picLocks noChangeAspect="1" noChangeArrowheads="1"/>
          </p:cNvPicPr>
          <p:nvPr/>
        </p:nvPicPr>
        <p:blipFill>
          <a:blip r:embed="rId3" cstate="screen"/>
          <a:srcRect/>
          <a:stretch>
            <a:fillRect/>
          </a:stretch>
        </p:blipFill>
        <p:spPr bwMode="auto">
          <a:xfrm>
            <a:off x="4481959" y="4675366"/>
            <a:ext cx="3600400" cy="1702008"/>
          </a:xfrm>
          <a:prstGeom prst="rect">
            <a:avLst/>
          </a:prstGeom>
          <a:noFill/>
          <a:ln w="9525">
            <a:noFill/>
            <a:miter lim="800000"/>
            <a:headEnd/>
            <a:tailEnd/>
          </a:ln>
        </p:spPr>
      </p:pic>
      <p:sp>
        <p:nvSpPr>
          <p:cNvPr id="11" name="CasellaDiTesto 10"/>
          <p:cNvSpPr txBox="1"/>
          <p:nvPr/>
        </p:nvSpPr>
        <p:spPr>
          <a:xfrm>
            <a:off x="4942922" y="6309320"/>
            <a:ext cx="2949462" cy="307777"/>
          </a:xfrm>
          <a:prstGeom prst="rect">
            <a:avLst/>
          </a:prstGeom>
          <a:noFill/>
        </p:spPr>
        <p:txBody>
          <a:bodyPr wrap="none" rtlCol="0">
            <a:spAutoFit/>
          </a:bodyPr>
          <a:lstStyle/>
          <a:p>
            <a:r>
              <a:rPr lang="it-IT" sz="1400" dirty="0" smtClean="0"/>
              <a:t>045b - Fronte principale (dietro muro)</a:t>
            </a:r>
            <a:endParaRPr lang="it-IT" sz="1400" dirty="0"/>
          </a:p>
        </p:txBody>
      </p:sp>
      <p:pic>
        <p:nvPicPr>
          <p:cNvPr id="3077" name="Picture 5" descr="edifici 047-048"/>
          <p:cNvPicPr>
            <a:picLocks noChangeAspect="1" noChangeArrowheads="1"/>
          </p:cNvPicPr>
          <p:nvPr/>
        </p:nvPicPr>
        <p:blipFill>
          <a:blip r:embed="rId4" cstate="screen"/>
          <a:srcRect/>
          <a:stretch>
            <a:fillRect/>
          </a:stretch>
        </p:blipFill>
        <p:spPr bwMode="auto">
          <a:xfrm>
            <a:off x="4860032" y="1988840"/>
            <a:ext cx="4002445" cy="2240871"/>
          </a:xfrm>
          <a:prstGeom prst="rect">
            <a:avLst/>
          </a:prstGeom>
          <a:noFill/>
          <a:ln w="9525">
            <a:noFill/>
            <a:miter lim="800000"/>
            <a:headEnd/>
            <a:tailEnd/>
          </a:ln>
        </p:spPr>
      </p:pic>
      <p:sp>
        <p:nvSpPr>
          <p:cNvPr id="14" name="CasellaDiTesto 13"/>
          <p:cNvSpPr txBox="1"/>
          <p:nvPr/>
        </p:nvSpPr>
        <p:spPr>
          <a:xfrm>
            <a:off x="4942922" y="4077072"/>
            <a:ext cx="2854884" cy="307777"/>
          </a:xfrm>
          <a:prstGeom prst="rect">
            <a:avLst/>
          </a:prstGeom>
          <a:noFill/>
        </p:spPr>
        <p:txBody>
          <a:bodyPr wrap="none" rtlCol="0">
            <a:spAutoFit/>
          </a:bodyPr>
          <a:lstStyle/>
          <a:p>
            <a:r>
              <a:rPr lang="it-IT" sz="1400" dirty="0" smtClean="0"/>
              <a:t>046 - Fronte principale (dietro muro)</a:t>
            </a:r>
            <a:endParaRPr lang="it-IT" sz="1400" dirty="0"/>
          </a:p>
        </p:txBody>
      </p:sp>
      <p:cxnSp>
        <p:nvCxnSpPr>
          <p:cNvPr id="16" name="Connettore 1 15"/>
          <p:cNvCxnSpPr/>
          <p:nvPr/>
        </p:nvCxnSpPr>
        <p:spPr>
          <a:xfrm>
            <a:off x="4499992" y="4869160"/>
            <a:ext cx="0" cy="172819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CasellaDiTesto 11"/>
          <p:cNvSpPr txBox="1"/>
          <p:nvPr/>
        </p:nvSpPr>
        <p:spPr>
          <a:xfrm>
            <a:off x="899592" y="836712"/>
            <a:ext cx="2356607" cy="307777"/>
          </a:xfrm>
          <a:prstGeom prst="rect">
            <a:avLst/>
          </a:prstGeom>
          <a:noFill/>
        </p:spPr>
        <p:txBody>
          <a:bodyPr wrap="none" rtlCol="0">
            <a:spAutoFit/>
          </a:bodyPr>
          <a:lstStyle/>
          <a:p>
            <a:r>
              <a:rPr lang="it-IT" sz="1400" dirty="0" smtClean="0"/>
              <a:t>PROSPETTIVA OLTRE IL MURO</a:t>
            </a:r>
            <a:endParaRPr lang="it-IT" sz="1400"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PCDANIELA\Daniela\C\Comune Marciana Marina\2014-SETT-PRESENTAZIONE SETTEMBRE\ELEMENTI\PORTICATI-LOGGIATI\IMG_9103.JPG"/>
          <p:cNvPicPr>
            <a:picLocks noChangeAspect="1" noChangeArrowheads="1"/>
          </p:cNvPicPr>
          <p:nvPr/>
        </p:nvPicPr>
        <p:blipFill>
          <a:blip r:embed="rId3" cstate="screen"/>
          <a:srcRect/>
          <a:stretch>
            <a:fillRect/>
          </a:stretch>
        </p:blipFill>
        <p:spPr bwMode="auto">
          <a:xfrm flipH="1">
            <a:off x="553479" y="493762"/>
            <a:ext cx="1974466" cy="1316311"/>
          </a:xfrm>
          <a:prstGeom prst="rect">
            <a:avLst/>
          </a:prstGeom>
          <a:noFill/>
        </p:spPr>
      </p:pic>
      <p:pic>
        <p:nvPicPr>
          <p:cNvPr id="7171" name="Picture 3" descr="\\PCDANIELA\Daniela\C\Comune Marciana Marina\2014-SETT-PRESENTAZIONE SETTEMBRE\ELEMENTI\PORTICATI-LOGGIATI\IMG_9230.JPG"/>
          <p:cNvPicPr>
            <a:picLocks noChangeAspect="1" noChangeArrowheads="1"/>
          </p:cNvPicPr>
          <p:nvPr/>
        </p:nvPicPr>
        <p:blipFill>
          <a:blip r:embed="rId4" cstate="screen"/>
          <a:srcRect/>
          <a:stretch>
            <a:fillRect/>
          </a:stretch>
        </p:blipFill>
        <p:spPr bwMode="auto">
          <a:xfrm flipH="1">
            <a:off x="2996363" y="399619"/>
            <a:ext cx="1316311" cy="1974467"/>
          </a:xfrm>
          <a:prstGeom prst="rect">
            <a:avLst/>
          </a:prstGeom>
          <a:noFill/>
        </p:spPr>
      </p:pic>
      <p:pic>
        <p:nvPicPr>
          <p:cNvPr id="7172" name="Picture 4" descr="\\PCDANIELA\Daniela\C\Comune Marciana Marina\2014-SETT-PRESENTAZIONE SETTEMBRE\ELEMENTI\PORTICATI-LOGGIATI\IMG_9257.JPG"/>
          <p:cNvPicPr>
            <a:picLocks noChangeAspect="1" noChangeArrowheads="1"/>
          </p:cNvPicPr>
          <p:nvPr/>
        </p:nvPicPr>
        <p:blipFill>
          <a:blip r:embed="rId5" cstate="screen"/>
          <a:srcRect/>
          <a:stretch>
            <a:fillRect/>
          </a:stretch>
        </p:blipFill>
        <p:spPr bwMode="auto">
          <a:xfrm flipH="1">
            <a:off x="4602944" y="408630"/>
            <a:ext cx="1316311" cy="1974467"/>
          </a:xfrm>
          <a:prstGeom prst="rect">
            <a:avLst/>
          </a:prstGeom>
          <a:noFill/>
        </p:spPr>
      </p:pic>
      <p:pic>
        <p:nvPicPr>
          <p:cNvPr id="7173" name="Picture 5" descr="\\PCDANIELA\Daniela\C\Comune Marciana Marina\2014-SETT-PRESENTAZIONE SETTEMBRE\ELEMENTI\PORTICATI-LOGGIATI\P1120759.JPG"/>
          <p:cNvPicPr>
            <a:picLocks noChangeAspect="1" noChangeArrowheads="1"/>
          </p:cNvPicPr>
          <p:nvPr/>
        </p:nvPicPr>
        <p:blipFill>
          <a:blip r:embed="rId6" cstate="screen"/>
          <a:srcRect/>
          <a:stretch>
            <a:fillRect/>
          </a:stretch>
        </p:blipFill>
        <p:spPr bwMode="auto">
          <a:xfrm flipH="1">
            <a:off x="6072814" y="416615"/>
            <a:ext cx="1539124" cy="1154278"/>
          </a:xfrm>
          <a:prstGeom prst="rect">
            <a:avLst/>
          </a:prstGeom>
          <a:noFill/>
        </p:spPr>
      </p:pic>
      <p:pic>
        <p:nvPicPr>
          <p:cNvPr id="7174" name="Picture 6" descr="\\PCDANIELA\Daniela\C\Comune Marciana Marina\2014-SETT-PRESENTAZIONE SETTEMBRE\ELEMENTI\PORTICATI-LOGGIATI\P1120784.JPG"/>
          <p:cNvPicPr>
            <a:picLocks noChangeAspect="1" noChangeArrowheads="1"/>
          </p:cNvPicPr>
          <p:nvPr/>
        </p:nvPicPr>
        <p:blipFill>
          <a:blip r:embed="rId7" cstate="screen"/>
          <a:srcRect/>
          <a:stretch>
            <a:fillRect/>
          </a:stretch>
        </p:blipFill>
        <p:spPr bwMode="auto">
          <a:xfrm flipH="1">
            <a:off x="-1" y="2711046"/>
            <a:ext cx="1362008" cy="1816115"/>
          </a:xfrm>
          <a:prstGeom prst="rect">
            <a:avLst/>
          </a:prstGeom>
          <a:noFill/>
        </p:spPr>
      </p:pic>
      <p:pic>
        <p:nvPicPr>
          <p:cNvPr id="7175" name="Picture 7" descr="\\PCDANIELA\Daniela\C\Comune Marciana Marina\2014-SETT-PRESENTAZIONE SETTEMBRE\ELEMENTI\PORTICATI-LOGGIATI\P1120792.JPG"/>
          <p:cNvPicPr>
            <a:picLocks noChangeAspect="1" noChangeArrowheads="1"/>
          </p:cNvPicPr>
          <p:nvPr/>
        </p:nvPicPr>
        <p:blipFill>
          <a:blip r:embed="rId8" cstate="screen"/>
          <a:srcRect/>
          <a:stretch>
            <a:fillRect/>
          </a:stretch>
        </p:blipFill>
        <p:spPr bwMode="auto">
          <a:xfrm flipH="1">
            <a:off x="1418847" y="2938099"/>
            <a:ext cx="1816115" cy="1362009"/>
          </a:xfrm>
          <a:prstGeom prst="rect">
            <a:avLst/>
          </a:prstGeom>
          <a:noFill/>
        </p:spPr>
      </p:pic>
      <p:pic>
        <p:nvPicPr>
          <p:cNvPr id="7176" name="Picture 8" descr="\\PCDANIELA\Daniela\C\Comune Marciana Marina\2014-SETT-PRESENTAZIONE SETTEMBRE\ELEMENTI\PORTICATI-LOGGIATI\P1120796.JPG"/>
          <p:cNvPicPr>
            <a:picLocks noChangeAspect="1" noChangeArrowheads="1"/>
          </p:cNvPicPr>
          <p:nvPr/>
        </p:nvPicPr>
        <p:blipFill>
          <a:blip r:embed="rId9" cstate="screen"/>
          <a:srcRect/>
          <a:stretch>
            <a:fillRect/>
          </a:stretch>
        </p:blipFill>
        <p:spPr bwMode="auto">
          <a:xfrm flipH="1">
            <a:off x="3291802" y="2938099"/>
            <a:ext cx="1816115" cy="1362009"/>
          </a:xfrm>
          <a:prstGeom prst="rect">
            <a:avLst/>
          </a:prstGeom>
          <a:noFill/>
        </p:spPr>
      </p:pic>
      <p:pic>
        <p:nvPicPr>
          <p:cNvPr id="7177" name="Picture 9" descr="\\PCDANIELA\Daniela\C\Comune Marciana Marina\2014-SETT-PRESENTAZIONE SETTEMBRE\ELEMENTI\PORTICATI-LOGGIATI\P1120797.JPG"/>
          <p:cNvPicPr>
            <a:picLocks noChangeAspect="1" noChangeArrowheads="1"/>
          </p:cNvPicPr>
          <p:nvPr/>
        </p:nvPicPr>
        <p:blipFill>
          <a:blip r:embed="rId10" cstate="screen"/>
          <a:srcRect/>
          <a:stretch>
            <a:fillRect/>
          </a:stretch>
        </p:blipFill>
        <p:spPr bwMode="auto">
          <a:xfrm flipH="1">
            <a:off x="5164757" y="2938099"/>
            <a:ext cx="1816115" cy="1362009"/>
          </a:xfrm>
          <a:prstGeom prst="rect">
            <a:avLst/>
          </a:prstGeom>
          <a:noFill/>
        </p:spPr>
      </p:pic>
      <p:pic>
        <p:nvPicPr>
          <p:cNvPr id="7178" name="Picture 10" descr="\\PCDANIELA\Daniela\C\Comune Marciana Marina\2014-SETT-PRESENTAZIONE SETTEMBRE\ELEMENTI\PORTICATI-LOGGIATI\IMG_0241.JPG"/>
          <p:cNvPicPr>
            <a:picLocks noChangeAspect="1" noChangeArrowheads="1"/>
          </p:cNvPicPr>
          <p:nvPr/>
        </p:nvPicPr>
        <p:blipFill>
          <a:blip r:embed="rId11" cstate="screen"/>
          <a:srcRect/>
          <a:stretch>
            <a:fillRect/>
          </a:stretch>
        </p:blipFill>
        <p:spPr bwMode="auto">
          <a:xfrm flipH="1">
            <a:off x="7037712" y="2917007"/>
            <a:ext cx="2106288" cy="1404192"/>
          </a:xfrm>
          <a:prstGeom prst="rect">
            <a:avLst/>
          </a:prstGeom>
          <a:noFill/>
        </p:spPr>
      </p:pic>
      <p:pic>
        <p:nvPicPr>
          <p:cNvPr id="7179" name="Picture 11" descr="\\PCDANIELA\Daniela\C\Comune Marciana Marina\2014-SETT-PRESENTAZIONE SETTEMBRE\ELEMENTI\PORTICATI-LOGGIATI\IMG_0292.JPG"/>
          <p:cNvPicPr>
            <a:picLocks noChangeAspect="1" noChangeArrowheads="1"/>
          </p:cNvPicPr>
          <p:nvPr/>
        </p:nvPicPr>
        <p:blipFill>
          <a:blip r:embed="rId12" cstate="screen"/>
          <a:srcRect/>
          <a:stretch>
            <a:fillRect/>
          </a:stretch>
        </p:blipFill>
        <p:spPr bwMode="auto">
          <a:xfrm flipH="1">
            <a:off x="7611938" y="493762"/>
            <a:ext cx="1404192" cy="2106288"/>
          </a:xfrm>
          <a:prstGeom prst="rect">
            <a:avLst/>
          </a:prstGeom>
          <a:noFill/>
        </p:spPr>
      </p:pic>
      <p:sp>
        <p:nvSpPr>
          <p:cNvPr id="13" name="CasellaDiTesto 12"/>
          <p:cNvSpPr txBox="1"/>
          <p:nvPr/>
        </p:nvSpPr>
        <p:spPr>
          <a:xfrm>
            <a:off x="683568" y="5157192"/>
            <a:ext cx="1924694" cy="369332"/>
          </a:xfrm>
          <a:prstGeom prst="rect">
            <a:avLst/>
          </a:prstGeom>
          <a:noFill/>
        </p:spPr>
        <p:txBody>
          <a:bodyPr wrap="none" rtlCol="0">
            <a:spAutoFit/>
          </a:bodyPr>
          <a:lstStyle/>
          <a:p>
            <a:r>
              <a:rPr lang="it-IT" dirty="0" smtClean="0"/>
              <a:t>Loggiati e porticati</a:t>
            </a:r>
            <a:endParaRPr lang="it-IT"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PCDANIELA\Daniela\C\Comune Marciana Marina\2014-SETT-PRESENTAZIONE SETTEMBRE\ELEMENTI\SCALE\015.JPG"/>
          <p:cNvPicPr>
            <a:picLocks noChangeAspect="1" noChangeArrowheads="1"/>
          </p:cNvPicPr>
          <p:nvPr/>
        </p:nvPicPr>
        <p:blipFill>
          <a:blip r:embed="rId3" cstate="screen"/>
          <a:srcRect/>
          <a:stretch>
            <a:fillRect/>
          </a:stretch>
        </p:blipFill>
        <p:spPr bwMode="auto">
          <a:xfrm>
            <a:off x="2382672" y="0"/>
            <a:ext cx="2010316" cy="1507651"/>
          </a:xfrm>
          <a:prstGeom prst="rect">
            <a:avLst/>
          </a:prstGeom>
          <a:noFill/>
        </p:spPr>
      </p:pic>
      <p:pic>
        <p:nvPicPr>
          <p:cNvPr id="8195" name="Picture 3" descr="\\PCDANIELA\Daniela\C\Comune Marciana Marina\2014-SETT-PRESENTAZIONE SETTEMBRE\ELEMENTI\SCALE\IMG_0226.JPG"/>
          <p:cNvPicPr>
            <a:picLocks noChangeAspect="1" noChangeArrowheads="1"/>
          </p:cNvPicPr>
          <p:nvPr/>
        </p:nvPicPr>
        <p:blipFill>
          <a:blip r:embed="rId4" cstate="screen"/>
          <a:srcRect/>
          <a:stretch>
            <a:fillRect/>
          </a:stretch>
        </p:blipFill>
        <p:spPr bwMode="auto">
          <a:xfrm>
            <a:off x="0" y="0"/>
            <a:ext cx="2270761" cy="1513840"/>
          </a:xfrm>
          <a:prstGeom prst="rect">
            <a:avLst/>
          </a:prstGeom>
          <a:noFill/>
        </p:spPr>
      </p:pic>
      <p:pic>
        <p:nvPicPr>
          <p:cNvPr id="8196" name="Picture 4" descr="\\PCDANIELA\Daniela\C\Comune Marciana Marina\2014-SETT-PRESENTAZIONE SETTEMBRE\ELEMENTI\SCALE\IMG_0257.JPG"/>
          <p:cNvPicPr>
            <a:picLocks noChangeAspect="1" noChangeArrowheads="1"/>
          </p:cNvPicPr>
          <p:nvPr/>
        </p:nvPicPr>
        <p:blipFill>
          <a:blip r:embed="rId5" cstate="screen"/>
          <a:srcRect/>
          <a:stretch>
            <a:fillRect/>
          </a:stretch>
        </p:blipFill>
        <p:spPr bwMode="auto">
          <a:xfrm>
            <a:off x="6872053" y="0"/>
            <a:ext cx="2271947" cy="1514631"/>
          </a:xfrm>
          <a:prstGeom prst="rect">
            <a:avLst/>
          </a:prstGeom>
          <a:noFill/>
        </p:spPr>
      </p:pic>
      <p:pic>
        <p:nvPicPr>
          <p:cNvPr id="8197" name="Picture 5" descr="\\PCDANIELA\Daniela\C\Comune Marciana Marina\2014-SETT-PRESENTAZIONE SETTEMBRE\ELEMENTI\SCALE\IMG_0311.JPG"/>
          <p:cNvPicPr>
            <a:picLocks noChangeAspect="1" noChangeArrowheads="1"/>
          </p:cNvPicPr>
          <p:nvPr/>
        </p:nvPicPr>
        <p:blipFill>
          <a:blip r:embed="rId6" cstate="screen"/>
          <a:srcRect/>
          <a:stretch>
            <a:fillRect/>
          </a:stretch>
        </p:blipFill>
        <p:spPr bwMode="auto">
          <a:xfrm flipH="1">
            <a:off x="0" y="3140968"/>
            <a:ext cx="1134392" cy="1701588"/>
          </a:xfrm>
          <a:prstGeom prst="rect">
            <a:avLst/>
          </a:prstGeom>
          <a:noFill/>
        </p:spPr>
      </p:pic>
      <p:pic>
        <p:nvPicPr>
          <p:cNvPr id="8198" name="Picture 6" descr="\\PCDANIELA\Daniela\C\Comune Marciana Marina\2014-SETT-PRESENTAZIONE SETTEMBRE\ELEMENTI\SCALE\IMG_0332.JPG"/>
          <p:cNvPicPr>
            <a:picLocks noChangeAspect="1" noChangeArrowheads="1"/>
          </p:cNvPicPr>
          <p:nvPr/>
        </p:nvPicPr>
        <p:blipFill>
          <a:blip r:embed="rId7" cstate="screen"/>
          <a:srcRect/>
          <a:stretch>
            <a:fillRect/>
          </a:stretch>
        </p:blipFill>
        <p:spPr bwMode="auto">
          <a:xfrm>
            <a:off x="4504899" y="0"/>
            <a:ext cx="2255243" cy="1503495"/>
          </a:xfrm>
          <a:prstGeom prst="rect">
            <a:avLst/>
          </a:prstGeom>
          <a:noFill/>
        </p:spPr>
      </p:pic>
      <p:pic>
        <p:nvPicPr>
          <p:cNvPr id="8199" name="Picture 7" descr="\\PCDANIELA\Daniela\C\Comune Marciana Marina\2014-SETT-PRESENTAZIONE SETTEMBRE\ELEMENTI\SCALE\IMG_0335.JPG"/>
          <p:cNvPicPr>
            <a:picLocks noChangeAspect="1" noChangeArrowheads="1"/>
          </p:cNvPicPr>
          <p:nvPr/>
        </p:nvPicPr>
        <p:blipFill>
          <a:blip r:embed="rId8" cstate="screen"/>
          <a:srcRect/>
          <a:stretch>
            <a:fillRect/>
          </a:stretch>
        </p:blipFill>
        <p:spPr bwMode="auto">
          <a:xfrm flipH="1">
            <a:off x="4019939" y="3140968"/>
            <a:ext cx="1134392" cy="1701588"/>
          </a:xfrm>
          <a:prstGeom prst="rect">
            <a:avLst/>
          </a:prstGeom>
          <a:noFill/>
        </p:spPr>
      </p:pic>
      <p:pic>
        <p:nvPicPr>
          <p:cNvPr id="8200" name="Picture 8" descr="\\PCDANIELA\Daniela\C\Comune Marciana Marina\2014-SETT-PRESENTAZIONE SETTEMBRE\ELEMENTI\SCALE\IMG_6306.JPG"/>
          <p:cNvPicPr>
            <a:picLocks noChangeAspect="1" noChangeArrowheads="1"/>
          </p:cNvPicPr>
          <p:nvPr/>
        </p:nvPicPr>
        <p:blipFill>
          <a:blip r:embed="rId9" cstate="screen"/>
          <a:srcRect/>
          <a:stretch>
            <a:fillRect/>
          </a:stretch>
        </p:blipFill>
        <p:spPr bwMode="auto">
          <a:xfrm flipH="1">
            <a:off x="0" y="5165812"/>
            <a:ext cx="1128126" cy="1692188"/>
          </a:xfrm>
          <a:prstGeom prst="rect">
            <a:avLst/>
          </a:prstGeom>
          <a:noFill/>
        </p:spPr>
      </p:pic>
      <p:pic>
        <p:nvPicPr>
          <p:cNvPr id="8201" name="Picture 9" descr="\\PCDANIELA\Daniela\C\Comune Marciana Marina\2014-SETT-PRESENTAZIONE SETTEMBRE\ELEMENTI\SCALE\IMG_6556.JPG"/>
          <p:cNvPicPr>
            <a:picLocks noChangeAspect="1" noChangeArrowheads="1"/>
          </p:cNvPicPr>
          <p:nvPr/>
        </p:nvPicPr>
        <p:blipFill>
          <a:blip r:embed="rId10" cstate="screen"/>
          <a:srcRect/>
          <a:stretch>
            <a:fillRect/>
          </a:stretch>
        </p:blipFill>
        <p:spPr bwMode="auto">
          <a:xfrm>
            <a:off x="0" y="1556792"/>
            <a:ext cx="2186639" cy="1457759"/>
          </a:xfrm>
          <a:prstGeom prst="rect">
            <a:avLst/>
          </a:prstGeom>
          <a:noFill/>
        </p:spPr>
      </p:pic>
      <p:pic>
        <p:nvPicPr>
          <p:cNvPr id="8202" name="Picture 10" descr="\\PCDANIELA\Daniela\C\Comune Marciana Marina\2014-SETT-PRESENTAZIONE SETTEMBRE\ELEMENTI\SCALE\IMG_6582.JPG"/>
          <p:cNvPicPr>
            <a:picLocks noChangeAspect="1" noChangeArrowheads="1"/>
          </p:cNvPicPr>
          <p:nvPr/>
        </p:nvPicPr>
        <p:blipFill>
          <a:blip r:embed="rId11" cstate="screen"/>
          <a:srcRect/>
          <a:stretch>
            <a:fillRect/>
          </a:stretch>
        </p:blipFill>
        <p:spPr bwMode="auto">
          <a:xfrm flipH="1">
            <a:off x="2674047" y="5165812"/>
            <a:ext cx="1128126" cy="1692188"/>
          </a:xfrm>
          <a:prstGeom prst="rect">
            <a:avLst/>
          </a:prstGeom>
          <a:noFill/>
        </p:spPr>
      </p:pic>
      <p:pic>
        <p:nvPicPr>
          <p:cNvPr id="8203" name="Picture 11" descr="\\PCDANIELA\Daniela\C\Comune Marciana Marina\2014-SETT-PRESENTAZIONE SETTEMBRE\ELEMENTI\SCALE\IMG_9088.JPG"/>
          <p:cNvPicPr>
            <a:picLocks noChangeAspect="1" noChangeArrowheads="1"/>
          </p:cNvPicPr>
          <p:nvPr/>
        </p:nvPicPr>
        <p:blipFill>
          <a:blip r:embed="rId12" cstate="screen"/>
          <a:srcRect/>
          <a:stretch>
            <a:fillRect/>
          </a:stretch>
        </p:blipFill>
        <p:spPr bwMode="auto">
          <a:xfrm flipH="1">
            <a:off x="8015874" y="3140968"/>
            <a:ext cx="1128126" cy="1692188"/>
          </a:xfrm>
          <a:prstGeom prst="rect">
            <a:avLst/>
          </a:prstGeom>
          <a:noFill/>
        </p:spPr>
      </p:pic>
      <p:pic>
        <p:nvPicPr>
          <p:cNvPr id="8204" name="Picture 12" descr="\\PCDANIELA\Daniela\C\Comune Marciana Marina\2014-SETT-PRESENTAZIONE SETTEMBRE\ELEMENTI\SCALE\IMG_9097.JPG"/>
          <p:cNvPicPr>
            <a:picLocks noChangeAspect="1" noChangeArrowheads="1"/>
          </p:cNvPicPr>
          <p:nvPr/>
        </p:nvPicPr>
        <p:blipFill>
          <a:blip r:embed="rId13" cstate="screen"/>
          <a:srcRect/>
          <a:stretch>
            <a:fillRect/>
          </a:stretch>
        </p:blipFill>
        <p:spPr bwMode="auto">
          <a:xfrm>
            <a:off x="4638240" y="1556792"/>
            <a:ext cx="2186639" cy="1457759"/>
          </a:xfrm>
          <a:prstGeom prst="rect">
            <a:avLst/>
          </a:prstGeom>
          <a:noFill/>
        </p:spPr>
      </p:pic>
      <p:pic>
        <p:nvPicPr>
          <p:cNvPr id="8205" name="Picture 13" descr="\\PCDANIELA\Daniela\C\Comune Marciana Marina\2014-SETT-PRESENTAZIONE SETTEMBRE\ELEMENTI\SCALE\IMG_9102.JPG"/>
          <p:cNvPicPr>
            <a:picLocks noChangeAspect="1" noChangeArrowheads="1"/>
          </p:cNvPicPr>
          <p:nvPr/>
        </p:nvPicPr>
        <p:blipFill>
          <a:blip r:embed="rId14" cstate="screen"/>
          <a:srcRect/>
          <a:stretch>
            <a:fillRect/>
          </a:stretch>
        </p:blipFill>
        <p:spPr bwMode="auto">
          <a:xfrm flipH="1">
            <a:off x="1337023" y="5165812"/>
            <a:ext cx="1128126" cy="1692188"/>
          </a:xfrm>
          <a:prstGeom prst="rect">
            <a:avLst/>
          </a:prstGeom>
          <a:noFill/>
        </p:spPr>
      </p:pic>
      <p:pic>
        <p:nvPicPr>
          <p:cNvPr id="8206" name="Picture 14" descr="\\PCDANIELA\Daniela\C\Comune Marciana Marina\2014-SETT-PRESENTAZIONE SETTEMBRE\ELEMENTI\SCALE\IMG_9133.JPG"/>
          <p:cNvPicPr>
            <a:picLocks noChangeAspect="1" noChangeArrowheads="1"/>
          </p:cNvPicPr>
          <p:nvPr/>
        </p:nvPicPr>
        <p:blipFill>
          <a:blip r:embed="rId15" cstate="screen"/>
          <a:srcRect/>
          <a:stretch>
            <a:fillRect/>
          </a:stretch>
        </p:blipFill>
        <p:spPr bwMode="auto">
          <a:xfrm>
            <a:off x="6957361" y="1556792"/>
            <a:ext cx="2186639" cy="1457759"/>
          </a:xfrm>
          <a:prstGeom prst="rect">
            <a:avLst/>
          </a:prstGeom>
          <a:noFill/>
        </p:spPr>
      </p:pic>
      <p:pic>
        <p:nvPicPr>
          <p:cNvPr id="8207" name="Picture 15" descr="\\PCDANIELA\Daniela\C\Comune Marciana Marina\2014-SETT-PRESENTAZIONE SETTEMBRE\ELEMENTI\SCALE\IMG_9142.JPG"/>
          <p:cNvPicPr>
            <a:picLocks noChangeAspect="1" noChangeArrowheads="1"/>
          </p:cNvPicPr>
          <p:nvPr/>
        </p:nvPicPr>
        <p:blipFill>
          <a:blip r:embed="rId16" cstate="screen"/>
          <a:srcRect/>
          <a:stretch>
            <a:fillRect/>
          </a:stretch>
        </p:blipFill>
        <p:spPr bwMode="auto">
          <a:xfrm flipH="1">
            <a:off x="5348094" y="3140968"/>
            <a:ext cx="1152129" cy="1728192"/>
          </a:xfrm>
          <a:prstGeom prst="rect">
            <a:avLst/>
          </a:prstGeom>
          <a:noFill/>
        </p:spPr>
      </p:pic>
      <p:pic>
        <p:nvPicPr>
          <p:cNvPr id="8208" name="Picture 16" descr="\\PCDANIELA\Daniela\C\Comune Marciana Marina\2014-SETT-PRESENTAZIONE SETTEMBRE\ELEMENTI\SCALE\IMG_9150.JPG"/>
          <p:cNvPicPr>
            <a:picLocks noChangeAspect="1" noChangeArrowheads="1"/>
          </p:cNvPicPr>
          <p:nvPr/>
        </p:nvPicPr>
        <p:blipFill>
          <a:blip r:embed="rId17" cstate="screen"/>
          <a:srcRect/>
          <a:stretch>
            <a:fillRect/>
          </a:stretch>
        </p:blipFill>
        <p:spPr bwMode="auto">
          <a:xfrm>
            <a:off x="2319120" y="1556792"/>
            <a:ext cx="2186639" cy="1457759"/>
          </a:xfrm>
          <a:prstGeom prst="rect">
            <a:avLst/>
          </a:prstGeom>
          <a:noFill/>
        </p:spPr>
      </p:pic>
      <p:pic>
        <p:nvPicPr>
          <p:cNvPr id="8209" name="Picture 17" descr="\\PCDANIELA\Daniela\C\Comune Marciana Marina\2014-SETT-PRESENTAZIONE SETTEMBRE\ELEMENTI\SCALE\IMG_9178.JPG"/>
          <p:cNvPicPr>
            <a:picLocks noChangeAspect="1" noChangeArrowheads="1"/>
          </p:cNvPicPr>
          <p:nvPr/>
        </p:nvPicPr>
        <p:blipFill>
          <a:blip r:embed="rId18" cstate="screen"/>
          <a:srcRect/>
          <a:stretch>
            <a:fillRect/>
          </a:stretch>
        </p:blipFill>
        <p:spPr bwMode="auto">
          <a:xfrm flipH="1">
            <a:off x="2674047" y="3140968"/>
            <a:ext cx="1152129" cy="1728192"/>
          </a:xfrm>
          <a:prstGeom prst="rect">
            <a:avLst/>
          </a:prstGeom>
          <a:noFill/>
        </p:spPr>
      </p:pic>
      <p:pic>
        <p:nvPicPr>
          <p:cNvPr id="8210" name="Picture 18" descr="\\PCDANIELA\Daniela\C\Comune Marciana Marina\2014-SETT-PRESENTAZIONE SETTEMBRE\ELEMENTI\SCALE\IMG_9214.JPG"/>
          <p:cNvPicPr>
            <a:picLocks noChangeAspect="1" noChangeArrowheads="1"/>
          </p:cNvPicPr>
          <p:nvPr/>
        </p:nvPicPr>
        <p:blipFill>
          <a:blip r:embed="rId19" cstate="screen"/>
          <a:srcRect/>
          <a:stretch>
            <a:fillRect/>
          </a:stretch>
        </p:blipFill>
        <p:spPr bwMode="auto">
          <a:xfrm flipH="1">
            <a:off x="6693986" y="3140968"/>
            <a:ext cx="1128126" cy="1692188"/>
          </a:xfrm>
          <a:prstGeom prst="rect">
            <a:avLst/>
          </a:prstGeom>
          <a:noFill/>
        </p:spPr>
      </p:pic>
      <p:pic>
        <p:nvPicPr>
          <p:cNvPr id="8211" name="Picture 19" descr="\\PCDANIELA\Daniela\C\Comune Marciana Marina\2014-SETT-PRESENTAZIONE SETTEMBRE\ELEMENTI\SCALE\IMG_9225.JPG"/>
          <p:cNvPicPr>
            <a:picLocks noChangeAspect="1" noChangeArrowheads="1"/>
          </p:cNvPicPr>
          <p:nvPr/>
        </p:nvPicPr>
        <p:blipFill>
          <a:blip r:embed="rId20" cstate="screen"/>
          <a:srcRect/>
          <a:stretch>
            <a:fillRect/>
          </a:stretch>
        </p:blipFill>
        <p:spPr bwMode="auto">
          <a:xfrm flipH="1">
            <a:off x="1328155" y="3140968"/>
            <a:ext cx="1152129" cy="1728192"/>
          </a:xfrm>
          <a:prstGeom prst="rect">
            <a:avLst/>
          </a:prstGeom>
          <a:noFill/>
        </p:spPr>
      </p:pic>
      <p:sp>
        <p:nvSpPr>
          <p:cNvPr id="20" name="CasellaDiTesto 19"/>
          <p:cNvSpPr txBox="1"/>
          <p:nvPr/>
        </p:nvSpPr>
        <p:spPr>
          <a:xfrm>
            <a:off x="4427984" y="5589240"/>
            <a:ext cx="3450432" cy="646331"/>
          </a:xfrm>
          <a:prstGeom prst="rect">
            <a:avLst/>
          </a:prstGeom>
          <a:noFill/>
        </p:spPr>
        <p:txBody>
          <a:bodyPr wrap="none" rtlCol="0">
            <a:spAutoFit/>
          </a:bodyPr>
          <a:lstStyle/>
          <a:p>
            <a:r>
              <a:rPr lang="it-IT" dirty="0" smtClean="0"/>
              <a:t>Tipologia scale </a:t>
            </a:r>
          </a:p>
          <a:p>
            <a:r>
              <a:rPr lang="it-IT" dirty="0" smtClean="0"/>
              <a:t>esterne, integrate, esterne e loggia</a:t>
            </a:r>
            <a:endParaRPr lang="it-IT"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PCDANIELA\Daniela\C\Comune Marciana Marina\2014-SETT-PRESENTAZIONE SETTEMBRE\ELEMENTI\TERRAZZI\IMG_0325.JPG"/>
          <p:cNvPicPr>
            <a:picLocks noChangeAspect="1" noChangeArrowheads="1"/>
          </p:cNvPicPr>
          <p:nvPr/>
        </p:nvPicPr>
        <p:blipFill>
          <a:blip r:embed="rId3" cstate="screen"/>
          <a:srcRect/>
          <a:stretch>
            <a:fillRect/>
          </a:stretch>
        </p:blipFill>
        <p:spPr bwMode="auto">
          <a:xfrm>
            <a:off x="3779912" y="0"/>
            <a:ext cx="3523320" cy="2348880"/>
          </a:xfrm>
          <a:prstGeom prst="rect">
            <a:avLst/>
          </a:prstGeom>
          <a:noFill/>
        </p:spPr>
      </p:pic>
      <p:pic>
        <p:nvPicPr>
          <p:cNvPr id="9219" name="Picture 3" descr="\\PCDANIELA\Daniela\C\Comune Marciana Marina\2014-SETT-PRESENTAZIONE SETTEMBRE\ELEMENTI\TERRAZZI\IMG_0341.JPG"/>
          <p:cNvPicPr>
            <a:picLocks noChangeAspect="1" noChangeArrowheads="1"/>
          </p:cNvPicPr>
          <p:nvPr/>
        </p:nvPicPr>
        <p:blipFill>
          <a:blip r:embed="rId4" cstate="screen"/>
          <a:srcRect/>
          <a:stretch>
            <a:fillRect/>
          </a:stretch>
        </p:blipFill>
        <p:spPr bwMode="auto">
          <a:xfrm>
            <a:off x="3635896" y="4725144"/>
            <a:ext cx="3199284" cy="2132856"/>
          </a:xfrm>
          <a:prstGeom prst="rect">
            <a:avLst/>
          </a:prstGeom>
          <a:noFill/>
        </p:spPr>
      </p:pic>
      <p:pic>
        <p:nvPicPr>
          <p:cNvPr id="9220" name="Picture 4" descr="\\PCDANIELA\Daniela\C\Comune Marciana Marina\2014-SETT-PRESENTAZIONE SETTEMBRE\ELEMENTI\TERRAZZI\IMG_0352.JPG"/>
          <p:cNvPicPr>
            <a:picLocks noChangeAspect="1" noChangeArrowheads="1"/>
          </p:cNvPicPr>
          <p:nvPr/>
        </p:nvPicPr>
        <p:blipFill>
          <a:blip r:embed="rId5" cstate="screen"/>
          <a:srcRect/>
          <a:stretch>
            <a:fillRect/>
          </a:stretch>
        </p:blipFill>
        <p:spPr bwMode="auto">
          <a:xfrm>
            <a:off x="7626086" y="4581128"/>
            <a:ext cx="1517914" cy="2276872"/>
          </a:xfrm>
          <a:prstGeom prst="rect">
            <a:avLst/>
          </a:prstGeom>
          <a:noFill/>
        </p:spPr>
      </p:pic>
      <p:pic>
        <p:nvPicPr>
          <p:cNvPr id="9221" name="Picture 5" descr="\\PCDANIELA\Daniela\C\Comune Marciana Marina\2014-SETT-PRESENTAZIONE SETTEMBRE\ELEMENTI\TERRAZZI\IMG_6297.JPG"/>
          <p:cNvPicPr>
            <a:picLocks noChangeAspect="1" noChangeArrowheads="1"/>
          </p:cNvPicPr>
          <p:nvPr/>
        </p:nvPicPr>
        <p:blipFill>
          <a:blip r:embed="rId6" cstate="screen"/>
          <a:srcRect/>
          <a:stretch>
            <a:fillRect/>
          </a:stretch>
        </p:blipFill>
        <p:spPr bwMode="auto">
          <a:xfrm>
            <a:off x="3635896" y="2492896"/>
            <a:ext cx="3024336" cy="2016223"/>
          </a:xfrm>
          <a:prstGeom prst="rect">
            <a:avLst/>
          </a:prstGeom>
          <a:noFill/>
        </p:spPr>
      </p:pic>
      <p:pic>
        <p:nvPicPr>
          <p:cNvPr id="9222" name="Picture 6" descr="\\PCDANIELA\Daniela\C\Comune Marciana Marina\2014-SETT-PRESENTAZIONE SETTEMBRE\ELEMENTI\TERRAZZI\IMG_9069.JPG"/>
          <p:cNvPicPr>
            <a:picLocks noChangeAspect="1" noChangeArrowheads="1"/>
          </p:cNvPicPr>
          <p:nvPr/>
        </p:nvPicPr>
        <p:blipFill>
          <a:blip r:embed="rId7" cstate="screen"/>
          <a:srcRect/>
          <a:stretch>
            <a:fillRect/>
          </a:stretch>
        </p:blipFill>
        <p:spPr bwMode="auto">
          <a:xfrm>
            <a:off x="0" y="2492896"/>
            <a:ext cx="3024336" cy="2016223"/>
          </a:xfrm>
          <a:prstGeom prst="rect">
            <a:avLst/>
          </a:prstGeom>
          <a:noFill/>
        </p:spPr>
      </p:pic>
      <p:pic>
        <p:nvPicPr>
          <p:cNvPr id="9223" name="Picture 7" descr="\\PCDANIELA\Daniela\C\Comune Marciana Marina\2014-SETT-PRESENTAZIONE SETTEMBRE\ELEMENTI\TERRAZZI\IMG_9148.JPG"/>
          <p:cNvPicPr>
            <a:picLocks noChangeAspect="1" noChangeArrowheads="1"/>
          </p:cNvPicPr>
          <p:nvPr/>
        </p:nvPicPr>
        <p:blipFill>
          <a:blip r:embed="rId8" cstate="screen"/>
          <a:srcRect/>
          <a:stretch>
            <a:fillRect/>
          </a:stretch>
        </p:blipFill>
        <p:spPr bwMode="auto">
          <a:xfrm>
            <a:off x="755576" y="908720"/>
            <a:ext cx="2376264" cy="1417254"/>
          </a:xfrm>
          <a:prstGeom prst="rect">
            <a:avLst/>
          </a:prstGeom>
          <a:noFill/>
        </p:spPr>
      </p:pic>
      <p:pic>
        <p:nvPicPr>
          <p:cNvPr id="9224" name="Picture 8" descr="\\PCDANIELA\Daniela\C\Comune Marciana Marina\2014-SETT-PRESENTAZIONE SETTEMBRE\ELEMENTI\TERRAZZI\P1120789.JPG"/>
          <p:cNvPicPr>
            <a:picLocks noChangeAspect="1" noChangeArrowheads="1"/>
          </p:cNvPicPr>
          <p:nvPr/>
        </p:nvPicPr>
        <p:blipFill>
          <a:blip r:embed="rId9" cstate="screen"/>
          <a:srcRect/>
          <a:stretch>
            <a:fillRect/>
          </a:stretch>
        </p:blipFill>
        <p:spPr bwMode="auto">
          <a:xfrm>
            <a:off x="7652455" y="1"/>
            <a:ext cx="1491545" cy="1988840"/>
          </a:xfrm>
          <a:prstGeom prst="rect">
            <a:avLst/>
          </a:prstGeom>
          <a:noFill/>
        </p:spPr>
      </p:pic>
      <p:pic>
        <p:nvPicPr>
          <p:cNvPr id="9225" name="Picture 9" descr="\\PCDANIELA\Daniela\C\Comune Marciana Marina\2014-SETT-PRESENTAZIONE SETTEMBRE\ELEMENTI\TERRAZZI\IMG_0289.JPG"/>
          <p:cNvPicPr>
            <a:picLocks noChangeAspect="1" noChangeArrowheads="1"/>
          </p:cNvPicPr>
          <p:nvPr/>
        </p:nvPicPr>
        <p:blipFill>
          <a:blip r:embed="rId10" cstate="screen"/>
          <a:srcRect/>
          <a:stretch>
            <a:fillRect/>
          </a:stretch>
        </p:blipFill>
        <p:spPr bwMode="auto">
          <a:xfrm>
            <a:off x="0" y="4725144"/>
            <a:ext cx="3199284" cy="2132856"/>
          </a:xfrm>
          <a:prstGeom prst="rect">
            <a:avLst/>
          </a:prstGeom>
          <a:noFill/>
        </p:spPr>
      </p:pic>
      <p:pic>
        <p:nvPicPr>
          <p:cNvPr id="9226" name="Picture 10" descr="\\PCDANIELA\Daniela\C\Comune Marciana Marina\2014-SETT-PRESENTAZIONE SETTEMBRE\ELEMENTI\TERRAZZI\IMG_0323.JPG"/>
          <p:cNvPicPr>
            <a:picLocks noChangeAspect="1" noChangeArrowheads="1"/>
          </p:cNvPicPr>
          <p:nvPr/>
        </p:nvPicPr>
        <p:blipFill>
          <a:blip r:embed="rId11" cstate="screen"/>
          <a:srcRect/>
          <a:stretch>
            <a:fillRect/>
          </a:stretch>
        </p:blipFill>
        <p:spPr bwMode="auto">
          <a:xfrm>
            <a:off x="7655834" y="2060848"/>
            <a:ext cx="1488165" cy="2232248"/>
          </a:xfrm>
          <a:prstGeom prst="rect">
            <a:avLst/>
          </a:prstGeom>
          <a:noFill/>
        </p:spPr>
      </p:pic>
      <p:sp>
        <p:nvSpPr>
          <p:cNvPr id="11" name="CasellaDiTesto 10"/>
          <p:cNvSpPr txBox="1"/>
          <p:nvPr/>
        </p:nvSpPr>
        <p:spPr>
          <a:xfrm>
            <a:off x="467544" y="332656"/>
            <a:ext cx="1681551" cy="369332"/>
          </a:xfrm>
          <a:prstGeom prst="rect">
            <a:avLst/>
          </a:prstGeom>
          <a:noFill/>
        </p:spPr>
        <p:txBody>
          <a:bodyPr wrap="none" rtlCol="0">
            <a:spAutoFit/>
          </a:bodyPr>
          <a:lstStyle/>
          <a:p>
            <a:r>
              <a:rPr lang="it-IT" dirty="0" smtClean="0"/>
              <a:t>Terrazze balconi</a:t>
            </a:r>
            <a:endParaRPr lang="it-IT"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CasellaDiTesto 2"/>
          <p:cNvSpPr txBox="1"/>
          <p:nvPr/>
        </p:nvSpPr>
        <p:spPr>
          <a:xfrm>
            <a:off x="2282263" y="1628800"/>
            <a:ext cx="4027887" cy="954107"/>
          </a:xfrm>
          <a:prstGeom prst="rect">
            <a:avLst/>
          </a:prstGeom>
          <a:noFill/>
        </p:spPr>
        <p:txBody>
          <a:bodyPr wrap="square" rtlCol="0">
            <a:spAutoFit/>
          </a:bodyPr>
          <a:lstStyle/>
          <a:p>
            <a:pPr algn="ctr"/>
            <a:r>
              <a:rPr lang="it-IT" sz="2800" dirty="0" smtClean="0">
                <a:effectLst>
                  <a:outerShdw blurRad="38100" dist="38100" dir="2700000" algn="tl">
                    <a:srgbClr val="000000">
                      <a:alpha val="43137"/>
                    </a:srgbClr>
                  </a:outerShdw>
                </a:effectLst>
              </a:rPr>
              <a:t>Dagli studi preliminari </a:t>
            </a:r>
          </a:p>
          <a:p>
            <a:pPr algn="ctr"/>
            <a:r>
              <a:rPr lang="it-IT" sz="2800" dirty="0" smtClean="0">
                <a:effectLst>
                  <a:outerShdw blurRad="38100" dist="38100" dir="2700000" algn="tl">
                    <a:srgbClr val="000000">
                      <a:alpha val="43137"/>
                    </a:srgbClr>
                  </a:outerShdw>
                </a:effectLst>
              </a:rPr>
              <a:t>al progetto colore</a:t>
            </a:r>
            <a:endParaRPr lang="it-IT" sz="2800" dirty="0">
              <a:effectLst>
                <a:outerShdw blurRad="38100" dist="38100" dir="2700000" algn="tl">
                  <a:srgbClr val="000000">
                    <a:alpha val="43137"/>
                  </a:srgbClr>
                </a:outerShdw>
              </a:effectLst>
            </a:endParaRPr>
          </a:p>
        </p:txBody>
      </p:sp>
      <p:sp>
        <p:nvSpPr>
          <p:cNvPr id="4" name="Rettangolo 3"/>
          <p:cNvSpPr/>
          <p:nvPr/>
        </p:nvSpPr>
        <p:spPr>
          <a:xfrm>
            <a:off x="462983" y="5445224"/>
            <a:ext cx="3638560" cy="369332"/>
          </a:xfrm>
          <a:prstGeom prst="rect">
            <a:avLst/>
          </a:prstGeom>
        </p:spPr>
        <p:txBody>
          <a:bodyPr wrap="none">
            <a:spAutoFit/>
          </a:bodyPr>
          <a:lstStyle/>
          <a:p>
            <a:r>
              <a:rPr lang="it-IT" i="1" dirty="0">
                <a:solidFill>
                  <a:schemeClr val="bg1"/>
                </a:solidFill>
              </a:rPr>
              <a:t>A cura della arch. </a:t>
            </a:r>
            <a:r>
              <a:rPr lang="it-IT" i="1" dirty="0" smtClean="0">
                <a:solidFill>
                  <a:schemeClr val="bg1"/>
                </a:solidFill>
              </a:rPr>
              <a:t>Giuseppe Centauro</a:t>
            </a:r>
            <a:endParaRPr lang="it-IT" i="1" dirty="0">
              <a:solidFill>
                <a:schemeClr val="bg1"/>
              </a:solidFill>
            </a:endParaRPr>
          </a:p>
        </p:txBody>
      </p:sp>
    </p:spTree>
    <p:extLst>
      <p:ext uri="{BB962C8B-B14F-4D97-AF65-F5344CB8AC3E}">
        <p14:creationId xmlns:p14="http://schemas.microsoft.com/office/powerpoint/2010/main" val="115251013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p:nvPr/>
        </p:nvPicPr>
        <p:blipFill>
          <a:blip r:embed="rId2" cstate="email">
            <a:extLst>
              <a:ext uri="{28A0092B-C50C-407E-A947-70E740481C1C}">
                <a14:useLocalDpi xmlns:a14="http://schemas.microsoft.com/office/drawing/2010/main" val="0"/>
              </a:ext>
            </a:extLst>
          </a:blip>
          <a:stretch>
            <a:fillRect/>
          </a:stretch>
        </p:blipFill>
        <p:spPr>
          <a:xfrm>
            <a:off x="791580" y="409147"/>
            <a:ext cx="936104" cy="864096"/>
          </a:xfrm>
          <a:prstGeom prst="rect">
            <a:avLst/>
          </a:prstGeom>
        </p:spPr>
      </p:pic>
      <p:sp>
        <p:nvSpPr>
          <p:cNvPr id="5" name="Rettangolo 4"/>
          <p:cNvSpPr/>
          <p:nvPr/>
        </p:nvSpPr>
        <p:spPr>
          <a:xfrm>
            <a:off x="195536" y="1410554"/>
            <a:ext cx="7688832" cy="369332"/>
          </a:xfrm>
          <a:prstGeom prst="rect">
            <a:avLst/>
          </a:prstGeom>
        </p:spPr>
        <p:txBody>
          <a:bodyPr wrap="square">
            <a:spAutoFit/>
          </a:bodyPr>
          <a:lstStyle/>
          <a:p>
            <a:r>
              <a:rPr lang="it-IT" b="1" dirty="0" smtClean="0"/>
              <a:t>Metodologia di studio per l’individuazione delle matrici minerali e cromatiche</a:t>
            </a:r>
            <a:endParaRPr lang="it-IT" b="1" dirty="0"/>
          </a:p>
        </p:txBody>
      </p:sp>
      <p:pic>
        <p:nvPicPr>
          <p:cNvPr id="8" name="Immagine 7"/>
          <p:cNvPicPr/>
          <p:nvPr/>
        </p:nvPicPr>
        <p:blipFill rotWithShape="1">
          <a:blip r:embed="rId3" cstate="screen"/>
          <a:srcRect/>
          <a:stretch/>
        </p:blipFill>
        <p:spPr bwMode="auto">
          <a:xfrm>
            <a:off x="195536" y="1854116"/>
            <a:ext cx="4824536" cy="3087861"/>
          </a:xfrm>
          <a:prstGeom prst="rect">
            <a:avLst/>
          </a:prstGeom>
          <a:ln>
            <a:noFill/>
          </a:ln>
          <a:extLst>
            <a:ext uri="{53640926-AAD7-44D8-BBD7-CCE9431645EC}">
              <a14:shadowObscured xmlns:a14="http://schemas.microsoft.com/office/drawing/2010/main"/>
            </a:ext>
          </a:extLst>
        </p:spPr>
      </p:pic>
      <p:pic>
        <p:nvPicPr>
          <p:cNvPr id="9" name="Immagine 8"/>
          <p:cNvPicPr/>
          <p:nvPr/>
        </p:nvPicPr>
        <p:blipFill>
          <a:blip r:embed="rId4" cstate="screen"/>
          <a:stretch>
            <a:fillRect/>
          </a:stretch>
        </p:blipFill>
        <p:spPr>
          <a:xfrm>
            <a:off x="5020072" y="1854116"/>
            <a:ext cx="3918570" cy="3087861"/>
          </a:xfrm>
          <a:prstGeom prst="rect">
            <a:avLst/>
          </a:prstGeom>
        </p:spPr>
      </p:pic>
      <p:sp>
        <p:nvSpPr>
          <p:cNvPr id="6" name="CasellaDiTesto 5"/>
          <p:cNvSpPr txBox="1"/>
          <p:nvPr/>
        </p:nvSpPr>
        <p:spPr>
          <a:xfrm>
            <a:off x="195536" y="5140450"/>
            <a:ext cx="8588825" cy="1477328"/>
          </a:xfrm>
          <a:prstGeom prst="rect">
            <a:avLst/>
          </a:prstGeom>
          <a:noFill/>
        </p:spPr>
        <p:txBody>
          <a:bodyPr wrap="square" rtlCol="0">
            <a:spAutoFit/>
          </a:bodyPr>
          <a:lstStyle/>
          <a:p>
            <a:pPr algn="just"/>
            <a:r>
              <a:rPr lang="it-IT" dirty="0" smtClean="0"/>
              <a:t>Lo studio delle matrici cromatiche del luogo è stato approvato dalla Soprintendenza di Pisa come metodologia di analisi da perseguire per la valutazione oggettiva delle coloriture nel rispetto della natura costruttiva storica, tradizionale e  tipica, nonché  come elemento di comprovazione e distinzione delle tavolozze di progetto e/o compatibili da osservare nel trattamento delle superfici in coerenza con i caratteri architettonici ed ambientali marinesi</a:t>
            </a:r>
            <a:endParaRPr lang="it-IT" dirty="0"/>
          </a:p>
        </p:txBody>
      </p:sp>
    </p:spTree>
    <p:extLst>
      <p:ext uri="{BB962C8B-B14F-4D97-AF65-F5344CB8AC3E}">
        <p14:creationId xmlns:p14="http://schemas.microsoft.com/office/powerpoint/2010/main" val="234084028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p:nvPr/>
        </p:nvPicPr>
        <p:blipFill>
          <a:blip r:embed="rId2" cstate="email">
            <a:extLst>
              <a:ext uri="{28A0092B-C50C-407E-A947-70E740481C1C}">
                <a14:useLocalDpi xmlns:a14="http://schemas.microsoft.com/office/drawing/2010/main" val="0"/>
              </a:ext>
            </a:extLst>
          </a:blip>
          <a:stretch>
            <a:fillRect/>
          </a:stretch>
        </p:blipFill>
        <p:spPr>
          <a:xfrm>
            <a:off x="791580" y="409147"/>
            <a:ext cx="936104" cy="864096"/>
          </a:xfrm>
          <a:prstGeom prst="rect">
            <a:avLst/>
          </a:prstGeom>
        </p:spPr>
      </p:pic>
      <p:sp>
        <p:nvSpPr>
          <p:cNvPr id="3" name="Rettangolo 2"/>
          <p:cNvSpPr/>
          <p:nvPr/>
        </p:nvSpPr>
        <p:spPr>
          <a:xfrm>
            <a:off x="2195736" y="409147"/>
            <a:ext cx="6048672" cy="646331"/>
          </a:xfrm>
          <a:prstGeom prst="rect">
            <a:avLst/>
          </a:prstGeom>
        </p:spPr>
        <p:txBody>
          <a:bodyPr wrap="square">
            <a:spAutoFit/>
          </a:bodyPr>
          <a:lstStyle/>
          <a:p>
            <a:pPr lvl="0" algn="ctr" fontAlgn="base">
              <a:spcBef>
                <a:spcPct val="0"/>
              </a:spcBef>
              <a:spcAft>
                <a:spcPct val="0"/>
              </a:spcAft>
            </a:pPr>
            <a:r>
              <a:rPr lang="it-IT" sz="1400" dirty="0">
                <a:ea typeface="Calibri" pitchFamily="34" charset="0"/>
                <a:cs typeface="Times New Roman" pitchFamily="18" charset="0"/>
              </a:rPr>
              <a:t>REGIONE TOSCANA – GAL ETRURIA</a:t>
            </a:r>
            <a:endParaRPr lang="it-IT" sz="1400" dirty="0">
              <a:cs typeface="Arial" pitchFamily="34" charset="0"/>
            </a:endParaRPr>
          </a:p>
          <a:p>
            <a:pPr lvl="0" algn="ctr" eaLnBrk="0" fontAlgn="base" hangingPunct="0">
              <a:spcBef>
                <a:spcPct val="0"/>
              </a:spcBef>
              <a:spcAft>
                <a:spcPct val="0"/>
              </a:spcAft>
            </a:pPr>
            <a:r>
              <a:rPr lang="it-IT" sz="1100" b="1" dirty="0">
                <a:ea typeface="Calibri" pitchFamily="34" charset="0"/>
                <a:cs typeface="Times New Roman" pitchFamily="18" charset="0"/>
              </a:rPr>
              <a:t>Asse 4 – Metodo Leader – PSR 2007-2013. </a:t>
            </a:r>
          </a:p>
          <a:p>
            <a:pPr lvl="0" algn="ctr" eaLnBrk="0" fontAlgn="base" hangingPunct="0">
              <a:spcBef>
                <a:spcPct val="0"/>
              </a:spcBef>
              <a:spcAft>
                <a:spcPct val="0"/>
              </a:spcAft>
            </a:pPr>
            <a:r>
              <a:rPr lang="it-IT" sz="1100" b="1" dirty="0">
                <a:ea typeface="Calibri" pitchFamily="34" charset="0"/>
                <a:cs typeface="Times New Roman" pitchFamily="18" charset="0"/>
              </a:rPr>
              <a:t>Misura 323b – Bando 19 Riqualificazione del patrimonio culturale</a:t>
            </a:r>
            <a:r>
              <a:rPr lang="it-IT" sz="1100" dirty="0">
                <a:cs typeface="Arial" pitchFamily="34" charset="0"/>
              </a:rPr>
              <a:t> </a:t>
            </a:r>
          </a:p>
        </p:txBody>
      </p:sp>
      <p:pic>
        <p:nvPicPr>
          <p:cNvPr id="4" name="Immagine 3"/>
          <p:cNvPicPr>
            <a:picLocks noChangeAspect="1"/>
          </p:cNvPicPr>
          <p:nvPr/>
        </p:nvPicPr>
        <p:blipFill rotWithShape="1">
          <a:blip r:embed="rId3" cstate="print">
            <a:extLst>
              <a:ext uri="{28A0092B-C50C-407E-A947-70E740481C1C}">
                <a14:useLocalDpi xmlns:a14="http://schemas.microsoft.com/office/drawing/2010/main" val="0"/>
              </a:ext>
            </a:extLst>
          </a:blip>
          <a:srcRect l="8681" t="8549" r="8681" b="10120"/>
          <a:stretch/>
        </p:blipFill>
        <p:spPr>
          <a:xfrm>
            <a:off x="323528" y="1916832"/>
            <a:ext cx="3456384" cy="4752528"/>
          </a:xfrm>
          <a:prstGeom prst="rect">
            <a:avLst/>
          </a:prstGeom>
        </p:spPr>
      </p:pic>
      <p:sp>
        <p:nvSpPr>
          <p:cNvPr id="6" name="Rettangolo 5"/>
          <p:cNvSpPr/>
          <p:nvPr/>
        </p:nvSpPr>
        <p:spPr>
          <a:xfrm>
            <a:off x="342493" y="1566770"/>
            <a:ext cx="7512185" cy="369332"/>
          </a:xfrm>
          <a:prstGeom prst="rect">
            <a:avLst/>
          </a:prstGeom>
        </p:spPr>
        <p:txBody>
          <a:bodyPr wrap="none">
            <a:spAutoFit/>
          </a:bodyPr>
          <a:lstStyle/>
          <a:p>
            <a:r>
              <a:rPr lang="it-IT" b="1" dirty="0" smtClean="0"/>
              <a:t>Il rilievo del colore sulle facciate intonacate e sui materiali lapidei e sui litotipi</a:t>
            </a:r>
            <a:endParaRPr lang="it-IT" b="1" dirty="0"/>
          </a:p>
        </p:txBody>
      </p:sp>
      <p:sp>
        <p:nvSpPr>
          <p:cNvPr id="8" name="CasellaDiTesto 7"/>
          <p:cNvSpPr txBox="1"/>
          <p:nvPr/>
        </p:nvSpPr>
        <p:spPr>
          <a:xfrm>
            <a:off x="3665105" y="5877272"/>
            <a:ext cx="4925694" cy="646331"/>
          </a:xfrm>
          <a:prstGeom prst="rect">
            <a:avLst/>
          </a:prstGeom>
          <a:noFill/>
        </p:spPr>
        <p:txBody>
          <a:bodyPr wrap="square" rtlCol="0">
            <a:spAutoFit/>
          </a:bodyPr>
          <a:lstStyle/>
          <a:p>
            <a:r>
              <a:rPr lang="it-IT" dirty="0" smtClean="0"/>
              <a:t>Alla ricerca di vecchi colori nelle stratigrafie: misure comparative e strumentali (fasi di lavoro)</a:t>
            </a:r>
            <a:endParaRPr lang="it-IT" dirty="0"/>
          </a:p>
        </p:txBody>
      </p:sp>
      <p:pic>
        <p:nvPicPr>
          <p:cNvPr id="9" name="Immagine 8"/>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3779912" y="1976271"/>
            <a:ext cx="3200400" cy="2066925"/>
          </a:xfrm>
          <a:prstGeom prst="rect">
            <a:avLst/>
          </a:prstGeom>
        </p:spPr>
      </p:pic>
      <p:pic>
        <p:nvPicPr>
          <p:cNvPr id="10" name="Immagine 9"/>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3779912" y="4098637"/>
            <a:ext cx="2383324" cy="1787493"/>
          </a:xfrm>
          <a:prstGeom prst="rect">
            <a:avLst/>
          </a:prstGeom>
        </p:spPr>
      </p:pic>
      <p:pic>
        <p:nvPicPr>
          <p:cNvPr id="11" name="Immagine 10"/>
          <p:cNvPicPr>
            <a:picLocks noChangeAspect="1"/>
          </p:cNvPicPr>
          <p:nvPr/>
        </p:nvPicPr>
        <p:blipFill>
          <a:blip r:embed="rId6" cstate="screen">
            <a:extLst>
              <a:ext uri="{28A0092B-C50C-407E-A947-70E740481C1C}">
                <a14:useLocalDpi xmlns:a14="http://schemas.microsoft.com/office/drawing/2010/main" val="0"/>
              </a:ext>
            </a:extLst>
          </a:blip>
          <a:stretch>
            <a:fillRect/>
          </a:stretch>
        </p:blipFill>
        <p:spPr>
          <a:xfrm>
            <a:off x="6243358" y="4107664"/>
            <a:ext cx="2347441" cy="1760581"/>
          </a:xfrm>
          <a:prstGeom prst="rect">
            <a:avLst/>
          </a:prstGeom>
        </p:spPr>
      </p:pic>
    </p:spTree>
    <p:extLst>
      <p:ext uri="{BB962C8B-B14F-4D97-AF65-F5344CB8AC3E}">
        <p14:creationId xmlns:p14="http://schemas.microsoft.com/office/powerpoint/2010/main" val="167489001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p:nvPr/>
        </p:nvPicPr>
        <p:blipFill>
          <a:blip r:embed="rId2" cstate="email">
            <a:extLst>
              <a:ext uri="{28A0092B-C50C-407E-A947-70E740481C1C}">
                <a14:useLocalDpi xmlns:a14="http://schemas.microsoft.com/office/drawing/2010/main" val="0"/>
              </a:ext>
            </a:extLst>
          </a:blip>
          <a:stretch>
            <a:fillRect/>
          </a:stretch>
        </p:blipFill>
        <p:spPr>
          <a:xfrm>
            <a:off x="791580" y="409147"/>
            <a:ext cx="936104" cy="864096"/>
          </a:xfrm>
          <a:prstGeom prst="rect">
            <a:avLst/>
          </a:prstGeom>
        </p:spPr>
      </p:pic>
      <p:sp>
        <p:nvSpPr>
          <p:cNvPr id="4" name="Rettangolo 3"/>
          <p:cNvSpPr/>
          <p:nvPr/>
        </p:nvSpPr>
        <p:spPr>
          <a:xfrm>
            <a:off x="347228" y="1550877"/>
            <a:ext cx="7934608" cy="369332"/>
          </a:xfrm>
          <a:prstGeom prst="rect">
            <a:avLst/>
          </a:prstGeom>
        </p:spPr>
        <p:txBody>
          <a:bodyPr wrap="none">
            <a:spAutoFit/>
          </a:bodyPr>
          <a:lstStyle/>
          <a:p>
            <a:r>
              <a:rPr lang="it-IT" b="1" dirty="0" smtClean="0"/>
              <a:t>Campionamenti ed analisi diagnostiche in sezioni stratigrafiche su intonaci dipinti</a:t>
            </a:r>
            <a:endParaRPr lang="it-IT" b="1" dirty="0"/>
          </a:p>
        </p:txBody>
      </p:sp>
      <p:pic>
        <p:nvPicPr>
          <p:cNvPr id="5" name="Immagine 4"/>
          <p:cNvPicPr>
            <a:picLocks noChangeAspect="1"/>
          </p:cNvPicPr>
          <p:nvPr/>
        </p:nvPicPr>
        <p:blipFill rotWithShape="1">
          <a:blip r:embed="rId3" cstate="print">
            <a:extLst>
              <a:ext uri="{28A0092B-C50C-407E-A947-70E740481C1C}">
                <a14:useLocalDpi xmlns:a14="http://schemas.microsoft.com/office/drawing/2010/main" val="0"/>
              </a:ext>
            </a:extLst>
          </a:blip>
          <a:srcRect l="8465" t="8549" r="7176" b="8887"/>
          <a:stretch/>
        </p:blipFill>
        <p:spPr>
          <a:xfrm>
            <a:off x="366193" y="1925908"/>
            <a:ext cx="3528392" cy="4824536"/>
          </a:xfrm>
          <a:prstGeom prst="rect">
            <a:avLst/>
          </a:prstGeom>
        </p:spPr>
      </p:pic>
      <p:pic>
        <p:nvPicPr>
          <p:cNvPr id="6" name="Immagine 5"/>
          <p:cNvPicPr>
            <a:picLocks noChangeAspect="1"/>
          </p:cNvPicPr>
          <p:nvPr/>
        </p:nvPicPr>
        <p:blipFill rotWithShape="1">
          <a:blip r:embed="rId4" cstate="screen">
            <a:extLst>
              <a:ext uri="{28A0092B-C50C-407E-A947-70E740481C1C}">
                <a14:useLocalDpi xmlns:a14="http://schemas.microsoft.com/office/drawing/2010/main" val="0"/>
              </a:ext>
            </a:extLst>
          </a:blip>
          <a:srcRect l="8925" t="9051" r="7458" b="10100"/>
          <a:stretch/>
        </p:blipFill>
        <p:spPr>
          <a:xfrm>
            <a:off x="4932039" y="1889343"/>
            <a:ext cx="3678097" cy="4968657"/>
          </a:xfrm>
          <a:prstGeom prst="rect">
            <a:avLst/>
          </a:prstGeom>
        </p:spPr>
      </p:pic>
    </p:spTree>
    <p:extLst>
      <p:ext uri="{BB962C8B-B14F-4D97-AF65-F5344CB8AC3E}">
        <p14:creationId xmlns:p14="http://schemas.microsoft.com/office/powerpoint/2010/main" val="163467062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p:nvPr/>
        </p:nvPicPr>
        <p:blipFill>
          <a:blip r:embed="rId2" cstate="email">
            <a:extLst>
              <a:ext uri="{28A0092B-C50C-407E-A947-70E740481C1C}">
                <a14:useLocalDpi xmlns:a14="http://schemas.microsoft.com/office/drawing/2010/main" val="0"/>
              </a:ext>
            </a:extLst>
          </a:blip>
          <a:stretch>
            <a:fillRect/>
          </a:stretch>
        </p:blipFill>
        <p:spPr>
          <a:xfrm>
            <a:off x="791580" y="409147"/>
            <a:ext cx="936104" cy="864096"/>
          </a:xfrm>
          <a:prstGeom prst="rect">
            <a:avLst/>
          </a:prstGeom>
        </p:spPr>
      </p:pic>
      <p:sp>
        <p:nvSpPr>
          <p:cNvPr id="4" name="CasellaDiTesto 3"/>
          <p:cNvSpPr txBox="1"/>
          <p:nvPr/>
        </p:nvSpPr>
        <p:spPr>
          <a:xfrm>
            <a:off x="1068470" y="2780928"/>
            <a:ext cx="7508787" cy="1508105"/>
          </a:xfrm>
          <a:prstGeom prst="rect">
            <a:avLst/>
          </a:prstGeom>
          <a:noFill/>
        </p:spPr>
        <p:txBody>
          <a:bodyPr wrap="none" rtlCol="0">
            <a:spAutoFit/>
          </a:bodyPr>
          <a:lstStyle/>
          <a:p>
            <a:pPr algn="ctr"/>
            <a:r>
              <a:rPr lang="it-IT" sz="2000" b="1" dirty="0" smtClean="0"/>
              <a:t>LE TAVOLOZZE DEI COLORI PER LE TERRE DI MARCIANA MARINA</a:t>
            </a:r>
          </a:p>
          <a:p>
            <a:endParaRPr lang="it-IT" dirty="0" smtClean="0"/>
          </a:p>
          <a:p>
            <a:r>
              <a:rPr lang="it-IT" dirty="0" smtClean="0"/>
              <a:t>N. 30   COLORI MATRICE  +  N. 58   COLORI COMPLEMENTARI ED ACCESSORI</a:t>
            </a:r>
            <a:endParaRPr lang="it-IT" dirty="0"/>
          </a:p>
          <a:p>
            <a:endParaRPr lang="it-IT" dirty="0" smtClean="0"/>
          </a:p>
          <a:p>
            <a:r>
              <a:rPr lang="it-IT" dirty="0" smtClean="0"/>
              <a:t>N. 195 TINTE SELEZIONATE  PER AREE  URBANE (DI PROGETTO E COMPATIBILI) </a:t>
            </a:r>
          </a:p>
        </p:txBody>
      </p:sp>
    </p:spTree>
    <p:extLst>
      <p:ext uri="{BB962C8B-B14F-4D97-AF65-F5344CB8AC3E}">
        <p14:creationId xmlns:p14="http://schemas.microsoft.com/office/powerpoint/2010/main" val="286911374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p:nvPr/>
        </p:nvPicPr>
        <p:blipFill>
          <a:blip r:embed="rId2" cstate="email">
            <a:extLst>
              <a:ext uri="{28A0092B-C50C-407E-A947-70E740481C1C}">
                <a14:useLocalDpi xmlns:a14="http://schemas.microsoft.com/office/drawing/2010/main" val="0"/>
              </a:ext>
            </a:extLst>
          </a:blip>
          <a:stretch>
            <a:fillRect/>
          </a:stretch>
        </p:blipFill>
        <p:spPr>
          <a:xfrm>
            <a:off x="772107" y="409147"/>
            <a:ext cx="936104" cy="864096"/>
          </a:xfrm>
          <a:prstGeom prst="rect">
            <a:avLst/>
          </a:prstGeom>
        </p:spPr>
      </p:pic>
      <p:sp>
        <p:nvSpPr>
          <p:cNvPr id="8" name="CasellaDiTesto 7"/>
          <p:cNvSpPr txBox="1"/>
          <p:nvPr/>
        </p:nvSpPr>
        <p:spPr>
          <a:xfrm>
            <a:off x="763841" y="2105561"/>
            <a:ext cx="7760333" cy="5078313"/>
          </a:xfrm>
          <a:prstGeom prst="rect">
            <a:avLst/>
          </a:prstGeom>
          <a:noFill/>
        </p:spPr>
        <p:txBody>
          <a:bodyPr wrap="square" rtlCol="0">
            <a:spAutoFit/>
          </a:bodyPr>
          <a:lstStyle/>
          <a:p>
            <a:r>
              <a:rPr lang="it-IT" sz="1400" b="1" dirty="0" smtClean="0"/>
              <a:t>Documenti di progetto </a:t>
            </a:r>
          </a:p>
          <a:p>
            <a:r>
              <a:rPr lang="it-IT" sz="1100" dirty="0" smtClean="0"/>
              <a:t>01 -Relazione Tecnica Generale (obiettivi, metodi, studi ed analisi) </a:t>
            </a:r>
          </a:p>
          <a:p>
            <a:pPr lvl="0"/>
            <a:r>
              <a:rPr lang="it-IT" sz="1100" dirty="0" smtClean="0"/>
              <a:t>02- Tav</a:t>
            </a:r>
            <a:r>
              <a:rPr lang="it-IT" sz="1100" dirty="0"/>
              <a:t>. </a:t>
            </a:r>
            <a:r>
              <a:rPr lang="it-IT" sz="1100" dirty="0" smtClean="0"/>
              <a:t>: </a:t>
            </a:r>
            <a:r>
              <a:rPr lang="it-IT" sz="1100" dirty="0"/>
              <a:t>“Quadro d’Unione delle n. 82 schede di facciata (in correlazione con la disposizione dei lampioni e dei pannelli informativi)”</a:t>
            </a:r>
          </a:p>
          <a:p>
            <a:pPr lvl="0"/>
            <a:r>
              <a:rPr lang="it-IT" sz="1100" dirty="0" smtClean="0"/>
              <a:t>03- Tavv, varie:</a:t>
            </a:r>
            <a:r>
              <a:rPr lang="it-IT" sz="1100" dirty="0"/>
              <a:t> “Indicazioni pre-progettuali delle n. 82 schede di facciata (con suddivisione per aree di appartenenza)” </a:t>
            </a:r>
          </a:p>
          <a:p>
            <a:pPr lvl="0"/>
            <a:r>
              <a:rPr lang="it-IT" sz="1100" dirty="0" smtClean="0"/>
              <a:t>04- Dossier</a:t>
            </a:r>
            <a:r>
              <a:rPr lang="it-IT" sz="1100" dirty="0"/>
              <a:t>: “Repertorio catalografico delle n. 82 schede di facciata”.</a:t>
            </a:r>
          </a:p>
          <a:p>
            <a:r>
              <a:rPr lang="it-IT" sz="1400" b="1" dirty="0" smtClean="0"/>
              <a:t>Piano </a:t>
            </a:r>
            <a:r>
              <a:rPr lang="it-IT" sz="1400" b="1" dirty="0"/>
              <a:t>del Colore (PC)</a:t>
            </a:r>
            <a:r>
              <a:rPr lang="it-IT" sz="1400" dirty="0"/>
              <a:t>: </a:t>
            </a:r>
          </a:p>
          <a:p>
            <a:pPr lvl="0"/>
            <a:r>
              <a:rPr lang="it-IT" sz="1100" dirty="0"/>
              <a:t>- PC. Relazione </a:t>
            </a:r>
            <a:r>
              <a:rPr lang="it-IT" sz="1100" i="1" dirty="0"/>
              <a:t>“Normativa Tecnica Piano del Colore (NTPC)”</a:t>
            </a:r>
            <a:r>
              <a:rPr lang="it-IT" sz="1100" dirty="0"/>
              <a:t>  </a:t>
            </a:r>
          </a:p>
          <a:p>
            <a:pPr lvl="0"/>
            <a:r>
              <a:rPr lang="it-IT" sz="1100" dirty="0"/>
              <a:t>- PC. Tavola “</a:t>
            </a:r>
            <a:r>
              <a:rPr lang="it-IT" sz="1100" i="1" dirty="0"/>
              <a:t>Individuazione dei borghi storici marinesi e delle categorie d’intervento per unità di facciata del Lungomare</a:t>
            </a:r>
            <a:r>
              <a:rPr lang="it-IT" sz="1100" dirty="0"/>
              <a:t>”</a:t>
            </a:r>
          </a:p>
          <a:p>
            <a:pPr lvl="0"/>
            <a:r>
              <a:rPr lang="it-IT" sz="1100" dirty="0"/>
              <a:t>- PC. Tavolozze Colore Terre di Marciana Marina: </a:t>
            </a:r>
          </a:p>
          <a:p>
            <a:r>
              <a:rPr lang="it-IT" sz="1100" i="1" dirty="0"/>
              <a:t>07/01 Matrici cromatiche e matrici minerali; 07/02 Elementi principali di facciata: cornici, basamenti e zoccolo - colori di progetto e colori compatibili; 07/03 Elementi accessori di facciata: persiane, porte e ferri - colori di serie e colori caratterizzanti.</a:t>
            </a:r>
            <a:endParaRPr lang="it-IT" sz="1100" dirty="0"/>
          </a:p>
          <a:p>
            <a:r>
              <a:rPr lang="it-IT" sz="1100" dirty="0"/>
              <a:t> </a:t>
            </a:r>
            <a:r>
              <a:rPr lang="it-IT" sz="1400" b="1" dirty="0" smtClean="0"/>
              <a:t>Progetto </a:t>
            </a:r>
            <a:r>
              <a:rPr lang="it-IT" sz="1400" b="1" dirty="0"/>
              <a:t>Norma del Lungomare (PN): </a:t>
            </a:r>
          </a:p>
          <a:p>
            <a:pPr lvl="0"/>
            <a:r>
              <a:rPr lang="it-IT" sz="1100" dirty="0"/>
              <a:t>- PN. Relazione “</a:t>
            </a:r>
            <a:r>
              <a:rPr lang="it-IT" sz="1100" i="1" dirty="0"/>
              <a:t>Piano particolareggiato del colore</a:t>
            </a:r>
            <a:r>
              <a:rPr lang="it-IT" sz="1100" dirty="0"/>
              <a:t>” </a:t>
            </a:r>
          </a:p>
          <a:p>
            <a:pPr lvl="0"/>
            <a:r>
              <a:rPr lang="it-IT" sz="1100" dirty="0"/>
              <a:t>- PN. Tavola “</a:t>
            </a:r>
            <a:r>
              <a:rPr lang="it-IT" sz="1100" i="1" dirty="0"/>
              <a:t>Progetto Norma. Monitoraggio delle n. 82 schede di facciata</a:t>
            </a:r>
            <a:r>
              <a:rPr lang="it-IT" sz="1100" dirty="0"/>
              <a:t>” *</a:t>
            </a:r>
          </a:p>
          <a:p>
            <a:r>
              <a:rPr lang="it-IT" sz="1100" dirty="0"/>
              <a:t>Cartografie tematiche: </a:t>
            </a:r>
            <a:r>
              <a:rPr lang="it-IT" sz="1100" i="1" dirty="0"/>
              <a:t>Grado di impatto visivo; Grado di alterazione cromatica; Condizioni conservative; Grado di alterazione paesaggistica; Priorità; Rilevanza; Recuperabilità; Compatibilità.</a:t>
            </a:r>
            <a:endParaRPr lang="it-IT" sz="1100" dirty="0"/>
          </a:p>
          <a:p>
            <a:pPr lvl="0"/>
            <a:r>
              <a:rPr lang="it-IT" sz="1100" dirty="0"/>
              <a:t>- PN. Serie tavolette “</a:t>
            </a:r>
            <a:r>
              <a:rPr lang="it-IT" sz="1100" i="1" dirty="0"/>
              <a:t>Progetto Norma. Rilievi dei fronti di facciata (agg. giugno 2014</a:t>
            </a:r>
            <a:r>
              <a:rPr lang="it-IT" sz="1100" dirty="0"/>
              <a:t>)” </a:t>
            </a:r>
          </a:p>
          <a:p>
            <a:r>
              <a:rPr lang="it-IT" sz="1100" i="1" dirty="0"/>
              <a:t>Prospetti delle unità di facciata con individuazione dei codici cromatici di progetto.</a:t>
            </a:r>
            <a:endParaRPr lang="it-IT" sz="1100" dirty="0"/>
          </a:p>
          <a:p>
            <a:pPr lvl="0"/>
            <a:r>
              <a:rPr lang="it-IT" sz="1100" dirty="0"/>
              <a:t>- PN. Serie tavolette “</a:t>
            </a:r>
            <a:r>
              <a:rPr lang="it-IT" sz="1100" i="1" dirty="0"/>
              <a:t>Progetto Norma. Piano particolareggiato con acquerelli</a:t>
            </a:r>
            <a:r>
              <a:rPr lang="it-IT" sz="1100" dirty="0"/>
              <a:t>” </a:t>
            </a:r>
          </a:p>
          <a:p>
            <a:pPr lvl="0"/>
            <a:r>
              <a:rPr lang="it-IT" sz="1100" dirty="0"/>
              <a:t>- PN. Tavolozze Colore per i fondi di facciata:</a:t>
            </a:r>
          </a:p>
          <a:p>
            <a:r>
              <a:rPr lang="it-IT" sz="1100" i="1" dirty="0"/>
              <a:t>12/01 Il Cotone - Tinte madri e colori compatibili; 12/02 Piazza della Vittoria - Scali Mazzini - Tinte madri e colori compatibili; 12/03 Viale Margherita 1 - Tinte madri e colori compatibili; 12/04 Viale Margherita 2 - Tinte madri e colori compatibili; 12/05 Viale Margherita 3 - Tinte madri e colori compatibili; 12/06 Elementi complementari – Colori di progetto e colori compatibili; 12/07 Tinte correttive – tinte adattative - monocromi neutri</a:t>
            </a:r>
            <a:r>
              <a:rPr lang="it-IT" sz="1100" i="1" dirty="0" smtClean="0"/>
              <a:t>.</a:t>
            </a:r>
          </a:p>
          <a:p>
            <a:r>
              <a:rPr lang="it-IT" sz="1100" i="1" dirty="0" smtClean="0"/>
              <a:t>- Tabelle di conversione dei codici cromatici per la riproducibilità delle tinte (da ACC a NCS)</a:t>
            </a:r>
          </a:p>
          <a:p>
            <a:r>
              <a:rPr lang="it-IT" sz="1100" i="1" dirty="0" smtClean="0"/>
              <a:t>TAVOLA UNICA (in tre parti con rappresentazione topografica delle coloriture e codice di pratica per l’applicazione delle tavolozze)</a:t>
            </a:r>
            <a:endParaRPr lang="it-IT" sz="1100" dirty="0"/>
          </a:p>
          <a:p>
            <a:r>
              <a:rPr lang="it-IT" sz="1100" dirty="0"/>
              <a:t> </a:t>
            </a:r>
          </a:p>
          <a:p>
            <a:endParaRPr lang="it-IT" b="1" dirty="0"/>
          </a:p>
        </p:txBody>
      </p:sp>
      <p:sp>
        <p:nvSpPr>
          <p:cNvPr id="9" name="Rettangolo 8"/>
          <p:cNvSpPr/>
          <p:nvPr/>
        </p:nvSpPr>
        <p:spPr>
          <a:xfrm>
            <a:off x="539552" y="1350848"/>
            <a:ext cx="8208912" cy="677108"/>
          </a:xfrm>
          <a:prstGeom prst="rect">
            <a:avLst/>
          </a:prstGeom>
        </p:spPr>
        <p:txBody>
          <a:bodyPr wrap="square">
            <a:spAutoFit/>
          </a:bodyPr>
          <a:lstStyle/>
          <a:p>
            <a:pPr lvl="0" algn="ctr" fontAlgn="base">
              <a:spcBef>
                <a:spcPct val="0"/>
              </a:spcBef>
              <a:spcAft>
                <a:spcPct val="0"/>
              </a:spcAft>
            </a:pPr>
            <a:r>
              <a:rPr lang="it-IT" b="1" dirty="0">
                <a:latin typeface="Calibri" pitchFamily="34" charset="0"/>
                <a:ea typeface="Calibri" pitchFamily="34" charset="0"/>
                <a:cs typeface="Times New Roman" pitchFamily="18" charset="0"/>
              </a:rPr>
              <a:t>RIQUALIFICAZIONE DEL LUNGOMARE DI MARCIANA MARINA DA “TORRE A TORRE”</a:t>
            </a:r>
            <a:endParaRPr lang="it-IT" sz="1100" dirty="0">
              <a:latin typeface="Arial" pitchFamily="34" charset="0"/>
              <a:cs typeface="Arial" pitchFamily="34" charset="0"/>
            </a:endParaRPr>
          </a:p>
          <a:p>
            <a:pPr lvl="0" algn="ctr" eaLnBrk="0" fontAlgn="base" hangingPunct="0">
              <a:spcBef>
                <a:spcPct val="0"/>
              </a:spcBef>
              <a:spcAft>
                <a:spcPct val="0"/>
              </a:spcAft>
            </a:pPr>
            <a:r>
              <a:rPr lang="it-IT" sz="2000" b="1" dirty="0">
                <a:latin typeface="Calibri" pitchFamily="34" charset="0"/>
                <a:ea typeface="Calibri" pitchFamily="34" charset="0"/>
                <a:cs typeface="Times New Roman" pitchFamily="18" charset="0"/>
              </a:rPr>
              <a:t>PIANO DEL COLORE E PROGETTO NORMA</a:t>
            </a:r>
            <a:endParaRPr lang="it-IT" sz="2800" dirty="0">
              <a:latin typeface="Arial" pitchFamily="34" charset="0"/>
              <a:cs typeface="Arial" pitchFamily="34" charset="0"/>
            </a:endParaRPr>
          </a:p>
        </p:txBody>
      </p:sp>
      <p:sp>
        <p:nvSpPr>
          <p:cNvPr id="4" name="Rettangolo 3"/>
          <p:cNvSpPr/>
          <p:nvPr/>
        </p:nvSpPr>
        <p:spPr>
          <a:xfrm>
            <a:off x="2955471" y="653143"/>
            <a:ext cx="3421793" cy="430887"/>
          </a:xfrm>
          <a:prstGeom prst="rect">
            <a:avLst/>
          </a:prstGeom>
        </p:spPr>
        <p:txBody>
          <a:bodyPr wrap="square">
            <a:spAutoFit/>
          </a:bodyPr>
          <a:lstStyle/>
          <a:p>
            <a:pPr lvl="0" algn="ctr" fontAlgn="base">
              <a:spcBef>
                <a:spcPct val="0"/>
              </a:spcBef>
              <a:spcAft>
                <a:spcPct val="0"/>
              </a:spcAft>
            </a:pPr>
            <a:r>
              <a:rPr lang="it-IT" sz="2200" dirty="0">
                <a:latin typeface="Times New Roman" panose="02020603050405020304" pitchFamily="18" charset="0"/>
                <a:ea typeface="Calibri" pitchFamily="34" charset="0"/>
                <a:cs typeface="Times New Roman" panose="02020603050405020304" pitchFamily="18" charset="0"/>
              </a:rPr>
              <a:t>Comune di Marciana Marina</a:t>
            </a:r>
            <a:endParaRPr lang="it-IT" sz="2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9352153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p:nvPr/>
        </p:nvPicPr>
        <p:blipFill>
          <a:blip r:embed="rId2" cstate="email">
            <a:extLst>
              <a:ext uri="{28A0092B-C50C-407E-A947-70E740481C1C}">
                <a14:useLocalDpi xmlns:a14="http://schemas.microsoft.com/office/drawing/2010/main" val="0"/>
              </a:ext>
            </a:extLst>
          </a:blip>
          <a:stretch>
            <a:fillRect/>
          </a:stretch>
        </p:blipFill>
        <p:spPr>
          <a:xfrm>
            <a:off x="791580" y="409147"/>
            <a:ext cx="936104" cy="864096"/>
          </a:xfrm>
          <a:prstGeom prst="rect">
            <a:avLst/>
          </a:prstGeom>
        </p:spPr>
      </p:pic>
      <p:sp>
        <p:nvSpPr>
          <p:cNvPr id="3" name="Rettangolo 2"/>
          <p:cNvSpPr/>
          <p:nvPr/>
        </p:nvSpPr>
        <p:spPr>
          <a:xfrm>
            <a:off x="2555776" y="395624"/>
            <a:ext cx="4572000" cy="646331"/>
          </a:xfrm>
          <a:prstGeom prst="rect">
            <a:avLst/>
          </a:prstGeom>
        </p:spPr>
        <p:txBody>
          <a:bodyPr>
            <a:spAutoFit/>
          </a:bodyPr>
          <a:lstStyle/>
          <a:p>
            <a:pPr lvl="0" algn="ctr" fontAlgn="base">
              <a:spcBef>
                <a:spcPct val="0"/>
              </a:spcBef>
              <a:spcAft>
                <a:spcPct val="0"/>
              </a:spcAft>
            </a:pPr>
            <a:r>
              <a:rPr lang="it-IT" sz="1400" dirty="0">
                <a:latin typeface="Calibri" pitchFamily="34" charset="0"/>
                <a:ea typeface="Calibri" pitchFamily="34" charset="0"/>
                <a:cs typeface="Times New Roman" pitchFamily="18" charset="0"/>
              </a:rPr>
              <a:t>REGIONE TOSCANA – GAL ETRURIA</a:t>
            </a:r>
            <a:endParaRPr lang="it-IT" sz="1400" dirty="0">
              <a:latin typeface="Arial" pitchFamily="34" charset="0"/>
              <a:cs typeface="Arial" pitchFamily="34" charset="0"/>
            </a:endParaRPr>
          </a:p>
          <a:p>
            <a:pPr lvl="0" algn="ctr" eaLnBrk="0" fontAlgn="base" hangingPunct="0">
              <a:spcBef>
                <a:spcPct val="0"/>
              </a:spcBef>
              <a:spcAft>
                <a:spcPct val="0"/>
              </a:spcAft>
            </a:pPr>
            <a:r>
              <a:rPr lang="it-IT" sz="1100" b="1" dirty="0">
                <a:ea typeface="Calibri" pitchFamily="34" charset="0"/>
                <a:cs typeface="Times New Roman" pitchFamily="18" charset="0"/>
              </a:rPr>
              <a:t>Asse 4 – Metodo Leader – PSR 2007-2013. </a:t>
            </a:r>
          </a:p>
          <a:p>
            <a:pPr lvl="0" algn="ctr" eaLnBrk="0" fontAlgn="base" hangingPunct="0">
              <a:spcBef>
                <a:spcPct val="0"/>
              </a:spcBef>
              <a:spcAft>
                <a:spcPct val="0"/>
              </a:spcAft>
            </a:pPr>
            <a:r>
              <a:rPr lang="it-IT" sz="1100" b="1" dirty="0">
                <a:ea typeface="Calibri" pitchFamily="34" charset="0"/>
                <a:cs typeface="Times New Roman" pitchFamily="18" charset="0"/>
              </a:rPr>
              <a:t>Misura 323b – Bando 19 Riqualificazione del patrimonio culturale</a:t>
            </a:r>
            <a:r>
              <a:rPr lang="it-IT" sz="1100" dirty="0">
                <a:cs typeface="Arial" pitchFamily="34" charset="0"/>
              </a:rPr>
              <a:t> </a:t>
            </a:r>
          </a:p>
        </p:txBody>
      </p:sp>
      <p:pic>
        <p:nvPicPr>
          <p:cNvPr id="4" name="Immagine 3"/>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0" y="217179"/>
            <a:ext cx="9144000" cy="6423641"/>
          </a:xfrm>
          <a:prstGeom prst="rect">
            <a:avLst/>
          </a:prstGeom>
        </p:spPr>
      </p:pic>
    </p:spTree>
    <p:extLst>
      <p:ext uri="{BB962C8B-B14F-4D97-AF65-F5344CB8AC3E}">
        <p14:creationId xmlns:p14="http://schemas.microsoft.com/office/powerpoint/2010/main" val="157830222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p:nvPr/>
        </p:nvPicPr>
        <p:blipFill>
          <a:blip r:embed="rId2" cstate="email">
            <a:extLst>
              <a:ext uri="{28A0092B-C50C-407E-A947-70E740481C1C}">
                <a14:useLocalDpi xmlns:a14="http://schemas.microsoft.com/office/drawing/2010/main" val="0"/>
              </a:ext>
            </a:extLst>
          </a:blip>
          <a:stretch>
            <a:fillRect/>
          </a:stretch>
        </p:blipFill>
        <p:spPr>
          <a:xfrm>
            <a:off x="791580" y="409147"/>
            <a:ext cx="936104" cy="864096"/>
          </a:xfrm>
          <a:prstGeom prst="rect">
            <a:avLst/>
          </a:prstGeom>
        </p:spPr>
      </p:pic>
      <p:sp>
        <p:nvSpPr>
          <p:cNvPr id="3" name="Rettangolo 2"/>
          <p:cNvSpPr/>
          <p:nvPr/>
        </p:nvSpPr>
        <p:spPr>
          <a:xfrm>
            <a:off x="2411760" y="408876"/>
            <a:ext cx="4572000" cy="646331"/>
          </a:xfrm>
          <a:prstGeom prst="rect">
            <a:avLst/>
          </a:prstGeom>
        </p:spPr>
        <p:txBody>
          <a:bodyPr>
            <a:spAutoFit/>
          </a:bodyPr>
          <a:lstStyle/>
          <a:p>
            <a:pPr lvl="0" algn="ctr" fontAlgn="base">
              <a:spcBef>
                <a:spcPct val="0"/>
              </a:spcBef>
              <a:spcAft>
                <a:spcPct val="0"/>
              </a:spcAft>
            </a:pPr>
            <a:r>
              <a:rPr lang="it-IT" sz="1400" dirty="0">
                <a:latin typeface="Calibri" pitchFamily="34" charset="0"/>
                <a:ea typeface="Calibri" pitchFamily="34" charset="0"/>
                <a:cs typeface="Times New Roman" pitchFamily="18" charset="0"/>
              </a:rPr>
              <a:t>REGIONE TOSCANA – GAL ETRURIA</a:t>
            </a:r>
            <a:endParaRPr lang="it-IT" sz="1400" dirty="0">
              <a:latin typeface="Arial" pitchFamily="34" charset="0"/>
              <a:cs typeface="Arial" pitchFamily="34" charset="0"/>
            </a:endParaRPr>
          </a:p>
          <a:p>
            <a:pPr lvl="0" algn="ctr" eaLnBrk="0" fontAlgn="base" hangingPunct="0">
              <a:spcBef>
                <a:spcPct val="0"/>
              </a:spcBef>
              <a:spcAft>
                <a:spcPct val="0"/>
              </a:spcAft>
            </a:pPr>
            <a:r>
              <a:rPr lang="it-IT" sz="1100" b="1" dirty="0">
                <a:latin typeface="+mj-lt"/>
                <a:ea typeface="Calibri" pitchFamily="34" charset="0"/>
                <a:cs typeface="Times New Roman" pitchFamily="18" charset="0"/>
              </a:rPr>
              <a:t>Asse 4 – Metodo Leader – PSR 2007-2013. </a:t>
            </a:r>
          </a:p>
          <a:p>
            <a:pPr lvl="0" algn="ctr" eaLnBrk="0" fontAlgn="base" hangingPunct="0">
              <a:spcBef>
                <a:spcPct val="0"/>
              </a:spcBef>
              <a:spcAft>
                <a:spcPct val="0"/>
              </a:spcAft>
            </a:pPr>
            <a:r>
              <a:rPr lang="it-IT" sz="1100" b="1" dirty="0">
                <a:latin typeface="+mj-lt"/>
                <a:ea typeface="Calibri" pitchFamily="34" charset="0"/>
                <a:cs typeface="Times New Roman" pitchFamily="18" charset="0"/>
              </a:rPr>
              <a:t>Misura 323b – Bando 19 Riqualificazione del patrimonio culturale</a:t>
            </a:r>
            <a:r>
              <a:rPr lang="it-IT" sz="1100" dirty="0">
                <a:latin typeface="+mj-lt"/>
                <a:cs typeface="Arial" pitchFamily="34" charset="0"/>
              </a:rPr>
              <a:t> </a:t>
            </a:r>
          </a:p>
        </p:txBody>
      </p:sp>
      <p:pic>
        <p:nvPicPr>
          <p:cNvPr id="4" name="Immagine 3"/>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0" y="217179"/>
            <a:ext cx="9144000" cy="6423641"/>
          </a:xfrm>
          <a:prstGeom prst="rect">
            <a:avLst/>
          </a:prstGeom>
        </p:spPr>
      </p:pic>
    </p:spTree>
    <p:extLst>
      <p:ext uri="{BB962C8B-B14F-4D97-AF65-F5344CB8AC3E}">
        <p14:creationId xmlns:p14="http://schemas.microsoft.com/office/powerpoint/2010/main" val="61796807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0" y="196799"/>
            <a:ext cx="9144000" cy="6464401"/>
          </a:xfrm>
          <a:prstGeom prst="rect">
            <a:avLst/>
          </a:prstGeom>
        </p:spPr>
      </p:pic>
    </p:spTree>
    <p:extLst>
      <p:ext uri="{BB962C8B-B14F-4D97-AF65-F5344CB8AC3E}">
        <p14:creationId xmlns:p14="http://schemas.microsoft.com/office/powerpoint/2010/main" val="373101999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p:nvPr/>
        </p:nvPicPr>
        <p:blipFill>
          <a:blip r:embed="rId2" cstate="email">
            <a:extLst>
              <a:ext uri="{28A0092B-C50C-407E-A947-70E740481C1C}">
                <a14:useLocalDpi xmlns:a14="http://schemas.microsoft.com/office/drawing/2010/main" val="0"/>
              </a:ext>
            </a:extLst>
          </a:blip>
          <a:stretch>
            <a:fillRect/>
          </a:stretch>
        </p:blipFill>
        <p:spPr>
          <a:xfrm>
            <a:off x="791580" y="409147"/>
            <a:ext cx="936104" cy="864096"/>
          </a:xfrm>
          <a:prstGeom prst="rect">
            <a:avLst/>
          </a:prstGeom>
        </p:spPr>
      </p:pic>
      <p:sp>
        <p:nvSpPr>
          <p:cNvPr id="3" name="Rettangolo 2"/>
          <p:cNvSpPr/>
          <p:nvPr/>
        </p:nvSpPr>
        <p:spPr>
          <a:xfrm>
            <a:off x="2267744" y="409147"/>
            <a:ext cx="4572000" cy="646331"/>
          </a:xfrm>
          <a:prstGeom prst="rect">
            <a:avLst/>
          </a:prstGeom>
        </p:spPr>
        <p:txBody>
          <a:bodyPr>
            <a:spAutoFit/>
          </a:bodyPr>
          <a:lstStyle/>
          <a:p>
            <a:pPr lvl="0" algn="ctr" fontAlgn="base">
              <a:spcBef>
                <a:spcPct val="0"/>
              </a:spcBef>
              <a:spcAft>
                <a:spcPct val="0"/>
              </a:spcAft>
            </a:pPr>
            <a:r>
              <a:rPr lang="it-IT" sz="1400" dirty="0">
                <a:latin typeface="Calibri" pitchFamily="34" charset="0"/>
                <a:ea typeface="Calibri" pitchFamily="34" charset="0"/>
                <a:cs typeface="Times New Roman" pitchFamily="18" charset="0"/>
              </a:rPr>
              <a:t>REGIONE TOSCANA – GAL ETRURIA</a:t>
            </a:r>
            <a:endParaRPr lang="it-IT" sz="1400" dirty="0">
              <a:latin typeface="Arial" pitchFamily="34" charset="0"/>
              <a:cs typeface="Arial" pitchFamily="34" charset="0"/>
            </a:endParaRPr>
          </a:p>
          <a:p>
            <a:pPr lvl="0" algn="ctr" eaLnBrk="0" fontAlgn="base" hangingPunct="0">
              <a:spcBef>
                <a:spcPct val="0"/>
              </a:spcBef>
              <a:spcAft>
                <a:spcPct val="0"/>
              </a:spcAft>
            </a:pPr>
            <a:r>
              <a:rPr lang="it-IT" sz="1100" b="1" dirty="0">
                <a:ea typeface="Calibri" pitchFamily="34" charset="0"/>
                <a:cs typeface="Times New Roman" pitchFamily="18" charset="0"/>
              </a:rPr>
              <a:t>Asse 4 – Metodo Leader – PSR 2007-2013. </a:t>
            </a:r>
          </a:p>
          <a:p>
            <a:pPr lvl="0" algn="ctr" eaLnBrk="0" fontAlgn="base" hangingPunct="0">
              <a:spcBef>
                <a:spcPct val="0"/>
              </a:spcBef>
              <a:spcAft>
                <a:spcPct val="0"/>
              </a:spcAft>
            </a:pPr>
            <a:r>
              <a:rPr lang="it-IT" sz="1100" b="1" dirty="0">
                <a:ea typeface="Calibri" pitchFamily="34" charset="0"/>
                <a:cs typeface="Times New Roman" pitchFamily="18" charset="0"/>
              </a:rPr>
              <a:t>Misura 323b – Bando 19 Riqualificazione del patrimonio culturale</a:t>
            </a:r>
            <a:r>
              <a:rPr lang="it-IT" sz="1100" dirty="0">
                <a:cs typeface="Arial" pitchFamily="34" charset="0"/>
              </a:rPr>
              <a:t> </a:t>
            </a:r>
          </a:p>
        </p:txBody>
      </p:sp>
      <p:pic>
        <p:nvPicPr>
          <p:cNvPr id="4" name="Immagine 3"/>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0" y="217179"/>
            <a:ext cx="9144000" cy="6423641"/>
          </a:xfrm>
          <a:prstGeom prst="rect">
            <a:avLst/>
          </a:prstGeom>
        </p:spPr>
      </p:pic>
    </p:spTree>
    <p:extLst>
      <p:ext uri="{BB962C8B-B14F-4D97-AF65-F5344CB8AC3E}">
        <p14:creationId xmlns:p14="http://schemas.microsoft.com/office/powerpoint/2010/main" val="3758501106"/>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0" y="196799"/>
            <a:ext cx="9144000" cy="6464401"/>
          </a:xfrm>
          <a:prstGeom prst="rect">
            <a:avLst/>
          </a:prstGeom>
        </p:spPr>
      </p:pic>
    </p:spTree>
    <p:extLst>
      <p:ext uri="{BB962C8B-B14F-4D97-AF65-F5344CB8AC3E}">
        <p14:creationId xmlns:p14="http://schemas.microsoft.com/office/powerpoint/2010/main" val="361305439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p:nvPr/>
        </p:nvPicPr>
        <p:blipFill>
          <a:blip r:embed="rId2" cstate="email">
            <a:extLst>
              <a:ext uri="{28A0092B-C50C-407E-A947-70E740481C1C}">
                <a14:useLocalDpi xmlns:a14="http://schemas.microsoft.com/office/drawing/2010/main" val="0"/>
              </a:ext>
            </a:extLst>
          </a:blip>
          <a:stretch>
            <a:fillRect/>
          </a:stretch>
        </p:blipFill>
        <p:spPr>
          <a:xfrm>
            <a:off x="791580" y="409147"/>
            <a:ext cx="936104" cy="864096"/>
          </a:xfrm>
          <a:prstGeom prst="rect">
            <a:avLst/>
          </a:prstGeom>
        </p:spPr>
      </p:pic>
      <p:sp>
        <p:nvSpPr>
          <p:cNvPr id="3" name="Rettangolo 2"/>
          <p:cNvSpPr/>
          <p:nvPr/>
        </p:nvSpPr>
        <p:spPr>
          <a:xfrm>
            <a:off x="2195736" y="409147"/>
            <a:ext cx="6048672" cy="646331"/>
          </a:xfrm>
          <a:prstGeom prst="rect">
            <a:avLst/>
          </a:prstGeom>
        </p:spPr>
        <p:txBody>
          <a:bodyPr wrap="square">
            <a:spAutoFit/>
          </a:bodyPr>
          <a:lstStyle/>
          <a:p>
            <a:pPr lvl="0" algn="ctr" fontAlgn="base">
              <a:spcBef>
                <a:spcPct val="0"/>
              </a:spcBef>
              <a:spcAft>
                <a:spcPct val="0"/>
              </a:spcAft>
            </a:pPr>
            <a:r>
              <a:rPr lang="it-IT" sz="1400" dirty="0">
                <a:ea typeface="Calibri" pitchFamily="34" charset="0"/>
                <a:cs typeface="Times New Roman" pitchFamily="18" charset="0"/>
              </a:rPr>
              <a:t>REGIONE TOSCANA – GAL ETRURIA</a:t>
            </a:r>
            <a:endParaRPr lang="it-IT" sz="1400" dirty="0">
              <a:cs typeface="Arial" pitchFamily="34" charset="0"/>
            </a:endParaRPr>
          </a:p>
          <a:p>
            <a:pPr lvl="0" algn="ctr" eaLnBrk="0" fontAlgn="base" hangingPunct="0">
              <a:spcBef>
                <a:spcPct val="0"/>
              </a:spcBef>
              <a:spcAft>
                <a:spcPct val="0"/>
              </a:spcAft>
            </a:pPr>
            <a:r>
              <a:rPr lang="it-IT" sz="1100" b="1" dirty="0">
                <a:ea typeface="Calibri" pitchFamily="34" charset="0"/>
                <a:cs typeface="Times New Roman" pitchFamily="18" charset="0"/>
              </a:rPr>
              <a:t>Asse 4 – Metodo Leader – PSR 2007-2013. </a:t>
            </a:r>
          </a:p>
          <a:p>
            <a:pPr lvl="0" algn="ctr" eaLnBrk="0" fontAlgn="base" hangingPunct="0">
              <a:spcBef>
                <a:spcPct val="0"/>
              </a:spcBef>
              <a:spcAft>
                <a:spcPct val="0"/>
              </a:spcAft>
            </a:pPr>
            <a:r>
              <a:rPr lang="it-IT" sz="1100" b="1" dirty="0">
                <a:ea typeface="Calibri" pitchFamily="34" charset="0"/>
                <a:cs typeface="Times New Roman" pitchFamily="18" charset="0"/>
              </a:rPr>
              <a:t>Misura 323b – Bando 19 Riqualificazione del patrimonio culturale</a:t>
            </a:r>
            <a:r>
              <a:rPr lang="it-IT" sz="1100" dirty="0">
                <a:cs typeface="Arial" pitchFamily="34" charset="0"/>
              </a:rPr>
              <a:t> </a:t>
            </a:r>
          </a:p>
        </p:txBody>
      </p:sp>
      <p:sp>
        <p:nvSpPr>
          <p:cNvPr id="4" name="Rettangolo 3"/>
          <p:cNvSpPr/>
          <p:nvPr/>
        </p:nvSpPr>
        <p:spPr>
          <a:xfrm>
            <a:off x="467544" y="1700808"/>
            <a:ext cx="8352928" cy="3055965"/>
          </a:xfrm>
          <a:prstGeom prst="rect">
            <a:avLst/>
          </a:prstGeom>
        </p:spPr>
        <p:txBody>
          <a:bodyPr wrap="square">
            <a:spAutoFit/>
          </a:bodyPr>
          <a:lstStyle/>
          <a:p>
            <a:pPr algn="just">
              <a:lnSpc>
                <a:spcPct val="107000"/>
              </a:lnSpc>
              <a:spcAft>
                <a:spcPts val="0"/>
              </a:spcAft>
            </a:pPr>
            <a:r>
              <a:rPr lang="it-IT" b="1" dirty="0">
                <a:latin typeface="Calibri" panose="020F0502020204030204" pitchFamily="34" charset="0"/>
                <a:ea typeface="Calibri" panose="020F0502020204030204" pitchFamily="34" charset="0"/>
                <a:cs typeface="Times New Roman" panose="02020603050405020304" pitchFamily="18" charset="0"/>
              </a:rPr>
              <a:t> NORMATIVA TECNICA PIANO DEL COLORE (NTPC) </a:t>
            </a:r>
            <a:endParaRPr lang="it-IT" sz="14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it-IT" dirty="0">
                <a:latin typeface="Calibri" panose="020F0502020204030204" pitchFamily="34" charset="0"/>
                <a:ea typeface="Calibri" panose="020F0502020204030204" pitchFamily="34" charset="0"/>
                <a:cs typeface="Times New Roman" panose="02020603050405020304" pitchFamily="18" charset="0"/>
              </a:rPr>
              <a:t> </a:t>
            </a:r>
            <a:endParaRPr lang="it-IT" sz="14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0"/>
              </a:spcAft>
            </a:pPr>
            <a:r>
              <a:rPr lang="it-IT" b="1" dirty="0">
                <a:latin typeface="Calibri" panose="020F0502020204030204" pitchFamily="34" charset="0"/>
                <a:ea typeface="Calibri" panose="020F0502020204030204" pitchFamily="34" charset="0"/>
                <a:cs typeface="Times New Roman" panose="02020603050405020304" pitchFamily="18" charset="0"/>
              </a:rPr>
              <a:t>Parte Ia: NTPC - Normativa tecnica di indirizzo strategico </a:t>
            </a:r>
            <a:endParaRPr lang="it-IT" sz="14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0"/>
              </a:spcAft>
            </a:pPr>
            <a:r>
              <a:rPr lang="it-IT" dirty="0">
                <a:latin typeface="Calibri" panose="020F0502020204030204" pitchFamily="34" charset="0"/>
                <a:ea typeface="Calibri" panose="020F0502020204030204" pitchFamily="34" charset="0"/>
                <a:cs typeface="Times New Roman" panose="02020603050405020304" pitchFamily="18" charset="0"/>
              </a:rPr>
              <a:t> </a:t>
            </a:r>
            <a:endParaRPr lang="it-IT" sz="14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0"/>
              </a:spcAft>
            </a:pPr>
            <a:r>
              <a:rPr lang="it-IT" b="1" dirty="0">
                <a:latin typeface="Calibri" panose="020F0502020204030204" pitchFamily="34" charset="0"/>
                <a:ea typeface="Calibri" panose="020F0502020204030204" pitchFamily="34" charset="0"/>
                <a:cs typeface="Times New Roman" panose="02020603050405020304" pitchFamily="18" charset="0"/>
              </a:rPr>
              <a:t>Parte </a:t>
            </a:r>
            <a:r>
              <a:rPr lang="it-IT" b="1" dirty="0" err="1">
                <a:latin typeface="Calibri" panose="020F0502020204030204" pitchFamily="34" charset="0"/>
                <a:ea typeface="Calibri" panose="020F0502020204030204" pitchFamily="34" charset="0"/>
                <a:cs typeface="Times New Roman" panose="02020603050405020304" pitchFamily="18" charset="0"/>
              </a:rPr>
              <a:t>Ib</a:t>
            </a:r>
            <a:r>
              <a:rPr lang="it-IT" b="1" dirty="0">
                <a:latin typeface="Calibri" panose="020F0502020204030204" pitchFamily="34" charset="0"/>
                <a:ea typeface="Calibri" panose="020F0502020204030204" pitchFamily="34" charset="0"/>
                <a:cs typeface="Times New Roman" panose="02020603050405020304" pitchFamily="18" charset="0"/>
              </a:rPr>
              <a:t>: NTPC - Linee Guida degli interventi (manuale applicativo)</a:t>
            </a:r>
            <a:endParaRPr lang="it-IT" sz="14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07000"/>
              </a:lnSpc>
              <a:spcAft>
                <a:spcPts val="0"/>
              </a:spcAft>
              <a:buFont typeface="Calibri" panose="020F0502020204030204" pitchFamily="34" charset="0"/>
              <a:buChar char="-"/>
            </a:pPr>
            <a:r>
              <a:rPr lang="it-IT" dirty="0">
                <a:latin typeface="Calibri" panose="020F0502020204030204" pitchFamily="34" charset="0"/>
                <a:ea typeface="Calibri" panose="020F0502020204030204" pitchFamily="34" charset="0"/>
                <a:cs typeface="Times New Roman" panose="02020603050405020304" pitchFamily="18" charset="0"/>
              </a:rPr>
              <a:t>Collezione di n. 3 “Tavolozze Colore” delle Terre di Marciana Marina</a:t>
            </a:r>
            <a:endParaRPr lang="it-IT" sz="14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0"/>
              </a:spcAft>
            </a:pPr>
            <a:r>
              <a:rPr lang="it-IT" dirty="0">
                <a:latin typeface="Calibri" panose="020F0502020204030204" pitchFamily="34" charset="0"/>
                <a:ea typeface="Calibri" panose="020F0502020204030204" pitchFamily="34" charset="0"/>
                <a:cs typeface="Times New Roman" panose="02020603050405020304" pitchFamily="18" charset="0"/>
              </a:rPr>
              <a:t> </a:t>
            </a:r>
            <a:endParaRPr lang="it-IT" sz="14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0"/>
              </a:spcAft>
            </a:pPr>
            <a:r>
              <a:rPr lang="it-IT" b="1" dirty="0">
                <a:latin typeface="Calibri" panose="020F0502020204030204" pitchFamily="34" charset="0"/>
                <a:ea typeface="Calibri" panose="020F0502020204030204" pitchFamily="34" charset="0"/>
                <a:cs typeface="Times New Roman" panose="02020603050405020304" pitchFamily="18" charset="0"/>
              </a:rPr>
              <a:t>Parte II: Progetto Norma (PN): Piano particolareggiato del colore del Lungomare</a:t>
            </a:r>
            <a:endParaRPr lang="it-IT" sz="14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07000"/>
              </a:lnSpc>
              <a:spcAft>
                <a:spcPts val="0"/>
              </a:spcAft>
              <a:buFont typeface="Calibri" panose="020F0502020204030204" pitchFamily="34" charset="0"/>
              <a:buChar char="-"/>
            </a:pPr>
            <a:r>
              <a:rPr lang="it-IT" dirty="0">
                <a:latin typeface="Calibri" panose="020F0502020204030204" pitchFamily="34" charset="0"/>
                <a:ea typeface="Calibri" panose="020F0502020204030204" pitchFamily="34" charset="0"/>
                <a:cs typeface="Times New Roman" panose="02020603050405020304" pitchFamily="18" charset="0"/>
              </a:rPr>
              <a:t>Collezione di n. 7 “Tavolozze Colore” del Lungomare</a:t>
            </a:r>
            <a:endParaRPr lang="it-IT" sz="14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0"/>
              </a:spcAft>
            </a:pPr>
            <a:r>
              <a:rPr lang="it-IT" b="1" dirty="0">
                <a:latin typeface="Calibri" panose="020F0502020204030204" pitchFamily="34" charset="0"/>
                <a:ea typeface="Calibri" panose="020F0502020204030204" pitchFamily="34" charset="0"/>
                <a:cs typeface="Times New Roman" panose="02020603050405020304" pitchFamily="18" charset="0"/>
              </a:rPr>
              <a:t> </a:t>
            </a:r>
            <a:endParaRPr lang="it-IT" sz="14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15243331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p:nvPr/>
        </p:nvPicPr>
        <p:blipFill>
          <a:blip r:embed="rId2" cstate="email">
            <a:extLst>
              <a:ext uri="{28A0092B-C50C-407E-A947-70E740481C1C}">
                <a14:useLocalDpi xmlns:a14="http://schemas.microsoft.com/office/drawing/2010/main" val="0"/>
              </a:ext>
            </a:extLst>
          </a:blip>
          <a:stretch>
            <a:fillRect/>
          </a:stretch>
        </p:blipFill>
        <p:spPr>
          <a:xfrm>
            <a:off x="791580" y="409147"/>
            <a:ext cx="936104" cy="864096"/>
          </a:xfrm>
          <a:prstGeom prst="rect">
            <a:avLst/>
          </a:prstGeom>
        </p:spPr>
      </p:pic>
      <p:sp>
        <p:nvSpPr>
          <p:cNvPr id="3" name="Rettangolo 2"/>
          <p:cNvSpPr/>
          <p:nvPr/>
        </p:nvSpPr>
        <p:spPr>
          <a:xfrm>
            <a:off x="2195736" y="409147"/>
            <a:ext cx="6048672" cy="646331"/>
          </a:xfrm>
          <a:prstGeom prst="rect">
            <a:avLst/>
          </a:prstGeom>
        </p:spPr>
        <p:txBody>
          <a:bodyPr wrap="square">
            <a:spAutoFit/>
          </a:bodyPr>
          <a:lstStyle/>
          <a:p>
            <a:pPr lvl="0" algn="ctr" fontAlgn="base">
              <a:spcBef>
                <a:spcPct val="0"/>
              </a:spcBef>
              <a:spcAft>
                <a:spcPct val="0"/>
              </a:spcAft>
            </a:pPr>
            <a:r>
              <a:rPr lang="it-IT" sz="1400" dirty="0">
                <a:ea typeface="Calibri" pitchFamily="34" charset="0"/>
                <a:cs typeface="Times New Roman" pitchFamily="18" charset="0"/>
              </a:rPr>
              <a:t>REGIONE TOSCANA – GAL ETRURIA</a:t>
            </a:r>
            <a:endParaRPr lang="it-IT" sz="1400" dirty="0">
              <a:cs typeface="Arial" pitchFamily="34" charset="0"/>
            </a:endParaRPr>
          </a:p>
          <a:p>
            <a:pPr lvl="0" algn="ctr" eaLnBrk="0" fontAlgn="base" hangingPunct="0">
              <a:spcBef>
                <a:spcPct val="0"/>
              </a:spcBef>
              <a:spcAft>
                <a:spcPct val="0"/>
              </a:spcAft>
            </a:pPr>
            <a:r>
              <a:rPr lang="it-IT" sz="1100" b="1" dirty="0">
                <a:ea typeface="Calibri" pitchFamily="34" charset="0"/>
                <a:cs typeface="Times New Roman" pitchFamily="18" charset="0"/>
              </a:rPr>
              <a:t>Asse 4 – Metodo Leader – PSR 2007-2013. </a:t>
            </a:r>
          </a:p>
          <a:p>
            <a:pPr lvl="0" algn="ctr" eaLnBrk="0" fontAlgn="base" hangingPunct="0">
              <a:spcBef>
                <a:spcPct val="0"/>
              </a:spcBef>
              <a:spcAft>
                <a:spcPct val="0"/>
              </a:spcAft>
            </a:pPr>
            <a:r>
              <a:rPr lang="it-IT" sz="1100" b="1" dirty="0">
                <a:ea typeface="Calibri" pitchFamily="34" charset="0"/>
                <a:cs typeface="Times New Roman" pitchFamily="18" charset="0"/>
              </a:rPr>
              <a:t>Misura 323b – Bando 19 Riqualificazione del patrimonio culturale</a:t>
            </a:r>
            <a:r>
              <a:rPr lang="it-IT" sz="1100" dirty="0">
                <a:cs typeface="Arial" pitchFamily="34" charset="0"/>
              </a:rPr>
              <a:t> </a:t>
            </a:r>
          </a:p>
        </p:txBody>
      </p:sp>
      <p:sp>
        <p:nvSpPr>
          <p:cNvPr id="4" name="Rettangolo 3"/>
          <p:cNvSpPr/>
          <p:nvPr/>
        </p:nvSpPr>
        <p:spPr>
          <a:xfrm>
            <a:off x="539552" y="1412776"/>
            <a:ext cx="8280920" cy="2942600"/>
          </a:xfrm>
          <a:prstGeom prst="rect">
            <a:avLst/>
          </a:prstGeom>
        </p:spPr>
        <p:txBody>
          <a:bodyPr wrap="square">
            <a:spAutoFit/>
          </a:bodyPr>
          <a:lstStyle/>
          <a:p>
            <a:pPr algn="ctr">
              <a:lnSpc>
                <a:spcPct val="115000"/>
              </a:lnSpc>
              <a:spcBef>
                <a:spcPts val="1200"/>
              </a:spcBef>
              <a:spcAft>
                <a:spcPts val="0"/>
              </a:spcAft>
            </a:pPr>
            <a:r>
              <a:rPr lang="it-IT" b="1" kern="0" dirty="0">
                <a:latin typeface="Calibri" panose="020F0502020204030204" pitchFamily="34" charset="0"/>
                <a:ea typeface="Calibri" panose="020F0502020204030204" pitchFamily="34" charset="0"/>
                <a:cs typeface="Times New Roman" panose="02020603050405020304" pitchFamily="18" charset="0"/>
              </a:rPr>
              <a:t>Parte Ia : NTPC - Normativa tecnica di indirizzo </a:t>
            </a:r>
            <a:r>
              <a:rPr lang="it-IT" b="1" kern="0" dirty="0" smtClean="0">
                <a:latin typeface="Calibri" panose="020F0502020204030204" pitchFamily="34" charset="0"/>
                <a:ea typeface="Calibri" panose="020F0502020204030204" pitchFamily="34" charset="0"/>
                <a:cs typeface="Times New Roman" panose="02020603050405020304" pitchFamily="18" charset="0"/>
              </a:rPr>
              <a:t>strategico</a:t>
            </a:r>
            <a:endParaRPr lang="it-IT" sz="14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0"/>
              </a:spcAft>
            </a:pPr>
            <a:r>
              <a:rPr lang="it-IT" dirty="0">
                <a:latin typeface="Calibri" panose="020F0502020204030204" pitchFamily="34" charset="0"/>
                <a:ea typeface="Calibri" panose="020F0502020204030204" pitchFamily="34" charset="0"/>
                <a:cs typeface="Times New Roman" panose="02020603050405020304" pitchFamily="18" charset="0"/>
              </a:rPr>
              <a:t> </a:t>
            </a:r>
            <a:endParaRPr lang="it-IT" sz="1400" dirty="0" smtClean="0">
              <a:latin typeface="Calibri" panose="020F0502020204030204" pitchFamily="34" charset="0"/>
              <a:ea typeface="Calibri" panose="020F0502020204030204" pitchFamily="34" charset="0"/>
              <a:cs typeface="Times New Roman" panose="02020603050405020304" pitchFamily="18" charset="0"/>
            </a:endParaRPr>
          </a:p>
          <a:p>
            <a:pPr algn="ctr">
              <a:spcAft>
                <a:spcPts val="0"/>
              </a:spcAft>
            </a:pPr>
            <a:r>
              <a:rPr lang="x-none" i="1" dirty="0" smtClean="0">
                <a:latin typeface="Calibri" panose="020F0502020204030204" pitchFamily="34" charset="0"/>
                <a:ea typeface="Calibri" panose="020F0502020204030204" pitchFamily="34" charset="0"/>
                <a:cs typeface="Times New Roman" panose="02020603050405020304" pitchFamily="18" charset="0"/>
              </a:rPr>
              <a:t>art. 1</a:t>
            </a:r>
            <a:endParaRPr lang="it-IT" sz="1100" b="1" dirty="0" smtClean="0">
              <a:latin typeface="Verdana" panose="020B0604030504040204" pitchFamily="34" charset="0"/>
              <a:ea typeface="Times New Roman" panose="02020603050405020304" pitchFamily="18" charset="0"/>
              <a:cs typeface="Times New Roman" panose="02020603050405020304" pitchFamily="18" charset="0"/>
            </a:endParaRPr>
          </a:p>
          <a:p>
            <a:pPr algn="ctr">
              <a:spcAft>
                <a:spcPts val="0"/>
              </a:spcAft>
            </a:pPr>
            <a:r>
              <a:rPr lang="x-none" i="1" dirty="0" smtClean="0">
                <a:latin typeface="Calibri" panose="020F0502020204030204" pitchFamily="34" charset="0"/>
                <a:ea typeface="Calibri" panose="020F0502020204030204" pitchFamily="34" charset="0"/>
                <a:cs typeface="Times New Roman" panose="02020603050405020304" pitchFamily="18" charset="0"/>
              </a:rPr>
              <a:t>Disposizioni </a:t>
            </a:r>
            <a:r>
              <a:rPr lang="x-none" i="1" dirty="0">
                <a:latin typeface="Calibri" panose="020F0502020204030204" pitchFamily="34" charset="0"/>
                <a:ea typeface="Calibri" panose="020F0502020204030204" pitchFamily="34" charset="0"/>
                <a:cs typeface="Times New Roman" panose="02020603050405020304" pitchFamily="18" charset="0"/>
              </a:rPr>
              <a:t>generali</a:t>
            </a:r>
            <a:endParaRPr lang="it-IT" sz="1100" b="1" dirty="0">
              <a:latin typeface="Verdana" panose="020B0604030504040204" pitchFamily="34" charset="0"/>
              <a:ea typeface="Times New Roman" panose="02020603050405020304" pitchFamily="18" charset="0"/>
              <a:cs typeface="Times New Roman" panose="02020603050405020304" pitchFamily="18" charset="0"/>
            </a:endParaRPr>
          </a:p>
          <a:p>
            <a:pPr algn="just">
              <a:lnSpc>
                <a:spcPct val="107000"/>
              </a:lnSpc>
              <a:spcAft>
                <a:spcPts val="0"/>
              </a:spcAft>
            </a:pPr>
            <a:r>
              <a:rPr lang="it-IT" dirty="0">
                <a:latin typeface="Calibri" panose="020F0502020204030204" pitchFamily="34" charset="0"/>
                <a:ea typeface="Calibri" panose="020F0502020204030204" pitchFamily="34" charset="0"/>
                <a:cs typeface="Times New Roman" panose="02020603050405020304" pitchFamily="18" charset="0"/>
              </a:rPr>
              <a:t> </a:t>
            </a:r>
            <a:endParaRPr lang="it-IT" sz="1400" dirty="0">
              <a:latin typeface="Calibri" panose="020F0502020204030204" pitchFamily="34" charset="0"/>
              <a:ea typeface="Calibri" panose="020F0502020204030204" pitchFamily="34" charset="0"/>
              <a:cs typeface="Times New Roman" panose="02020603050405020304" pitchFamily="18" charset="0"/>
            </a:endParaRPr>
          </a:p>
          <a:p>
            <a:pPr marL="342900" indent="-342900" algn="just">
              <a:spcAft>
                <a:spcPts val="0"/>
              </a:spcAft>
              <a:buAutoNum type="arabicPeriod"/>
            </a:pPr>
            <a:r>
              <a:rPr lang="it-IT" dirty="0" smtClean="0">
                <a:latin typeface="Calibri" panose="020F0502020204030204" pitchFamily="34" charset="0"/>
                <a:ea typeface="Calibri" panose="020F0502020204030204" pitchFamily="34" charset="0"/>
              </a:rPr>
              <a:t>Le </a:t>
            </a:r>
            <a:r>
              <a:rPr lang="it-IT" dirty="0">
                <a:latin typeface="Calibri" panose="020F0502020204030204" pitchFamily="34" charset="0"/>
                <a:ea typeface="Calibri" panose="020F0502020204030204" pitchFamily="34" charset="0"/>
              </a:rPr>
              <a:t>Norme del Regolamento del Progetto Colore delle Terre di Marciana Marina (da ora indicato semplicemente come “Progetto Colore”) si pongono come prescrizioni da applicare in materia di decoro pubblico e di salvaguardia del paesaggio antropico del costruito storico per la riqualificazione e valorizzazione urbana ad integrazione delle norme vigenti nel Regolamento Edilizio Comunale</a:t>
            </a:r>
            <a:r>
              <a:rPr lang="it-IT" dirty="0" smtClean="0">
                <a:latin typeface="Calibri" panose="020F0502020204030204" pitchFamily="34" charset="0"/>
                <a:ea typeface="Calibri" panose="020F0502020204030204" pitchFamily="34" charset="0"/>
              </a:rPr>
              <a:t>.</a:t>
            </a:r>
          </a:p>
        </p:txBody>
      </p:sp>
      <p:sp>
        <p:nvSpPr>
          <p:cNvPr id="5" name="CasellaDiTesto 4"/>
          <p:cNvSpPr txBox="1"/>
          <p:nvPr/>
        </p:nvSpPr>
        <p:spPr>
          <a:xfrm>
            <a:off x="549187" y="4869160"/>
            <a:ext cx="8424936" cy="923330"/>
          </a:xfrm>
          <a:prstGeom prst="rect">
            <a:avLst/>
          </a:prstGeom>
          <a:noFill/>
        </p:spPr>
        <p:txBody>
          <a:bodyPr wrap="square" rtlCol="0">
            <a:spAutoFit/>
          </a:bodyPr>
          <a:lstStyle/>
          <a:p>
            <a:r>
              <a:rPr lang="it-IT" b="1" dirty="0" smtClean="0">
                <a:solidFill>
                  <a:srgbClr val="FF0000"/>
                </a:solidFill>
              </a:rPr>
              <a:t>La Normativa Tecnica è composta da n. 8 articoli ed è accompagnata dal dettato delle</a:t>
            </a:r>
          </a:p>
          <a:p>
            <a:r>
              <a:rPr lang="it-IT" b="1" dirty="0" smtClean="0">
                <a:solidFill>
                  <a:srgbClr val="FF0000"/>
                </a:solidFill>
              </a:rPr>
              <a:t>«Linee Guida degli interventi» ad uso di codice di pratica per tecnici, progettisti e proprietari  degli immobili   </a:t>
            </a:r>
            <a:endParaRPr lang="it-IT" b="1" dirty="0">
              <a:solidFill>
                <a:srgbClr val="FF0000"/>
              </a:solidFill>
            </a:endParaRPr>
          </a:p>
        </p:txBody>
      </p:sp>
    </p:spTree>
    <p:extLst>
      <p:ext uri="{BB962C8B-B14F-4D97-AF65-F5344CB8AC3E}">
        <p14:creationId xmlns:p14="http://schemas.microsoft.com/office/powerpoint/2010/main" val="2268497393"/>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p:nvPr/>
        </p:nvPicPr>
        <p:blipFill>
          <a:blip r:embed="rId2" cstate="email">
            <a:extLst>
              <a:ext uri="{28A0092B-C50C-407E-A947-70E740481C1C}">
                <a14:useLocalDpi xmlns:a14="http://schemas.microsoft.com/office/drawing/2010/main" val="0"/>
              </a:ext>
            </a:extLst>
          </a:blip>
          <a:stretch>
            <a:fillRect/>
          </a:stretch>
        </p:blipFill>
        <p:spPr>
          <a:xfrm>
            <a:off x="791580" y="409147"/>
            <a:ext cx="936104" cy="864096"/>
          </a:xfrm>
          <a:prstGeom prst="rect">
            <a:avLst/>
          </a:prstGeom>
        </p:spPr>
      </p:pic>
      <p:sp>
        <p:nvSpPr>
          <p:cNvPr id="3" name="Rettangolo 2"/>
          <p:cNvSpPr/>
          <p:nvPr/>
        </p:nvSpPr>
        <p:spPr>
          <a:xfrm>
            <a:off x="2195736" y="409147"/>
            <a:ext cx="6048672" cy="646331"/>
          </a:xfrm>
          <a:prstGeom prst="rect">
            <a:avLst/>
          </a:prstGeom>
        </p:spPr>
        <p:txBody>
          <a:bodyPr wrap="square">
            <a:spAutoFit/>
          </a:bodyPr>
          <a:lstStyle/>
          <a:p>
            <a:pPr lvl="0" algn="ctr" fontAlgn="base">
              <a:spcBef>
                <a:spcPct val="0"/>
              </a:spcBef>
              <a:spcAft>
                <a:spcPct val="0"/>
              </a:spcAft>
            </a:pPr>
            <a:r>
              <a:rPr lang="it-IT" sz="1400" dirty="0">
                <a:ea typeface="Calibri" pitchFamily="34" charset="0"/>
                <a:cs typeface="Times New Roman" pitchFamily="18" charset="0"/>
              </a:rPr>
              <a:t>REGIONE TOSCANA – GAL ETRURIA</a:t>
            </a:r>
            <a:endParaRPr lang="it-IT" sz="1400" dirty="0">
              <a:cs typeface="Arial" pitchFamily="34" charset="0"/>
            </a:endParaRPr>
          </a:p>
          <a:p>
            <a:pPr lvl="0" algn="ctr" eaLnBrk="0" fontAlgn="base" hangingPunct="0">
              <a:spcBef>
                <a:spcPct val="0"/>
              </a:spcBef>
              <a:spcAft>
                <a:spcPct val="0"/>
              </a:spcAft>
            </a:pPr>
            <a:r>
              <a:rPr lang="it-IT" sz="1100" b="1" dirty="0">
                <a:ea typeface="Calibri" pitchFamily="34" charset="0"/>
                <a:cs typeface="Times New Roman" pitchFamily="18" charset="0"/>
              </a:rPr>
              <a:t>Asse 4 – Metodo Leader – PSR 2007-2013. </a:t>
            </a:r>
          </a:p>
          <a:p>
            <a:pPr lvl="0" algn="ctr" eaLnBrk="0" fontAlgn="base" hangingPunct="0">
              <a:spcBef>
                <a:spcPct val="0"/>
              </a:spcBef>
              <a:spcAft>
                <a:spcPct val="0"/>
              </a:spcAft>
            </a:pPr>
            <a:r>
              <a:rPr lang="it-IT" sz="1100" b="1" dirty="0">
                <a:ea typeface="Calibri" pitchFamily="34" charset="0"/>
                <a:cs typeface="Times New Roman" pitchFamily="18" charset="0"/>
              </a:rPr>
              <a:t>Misura 323b – Bando 19 Riqualificazione del patrimonio culturale</a:t>
            </a:r>
            <a:r>
              <a:rPr lang="it-IT" sz="1100" dirty="0">
                <a:cs typeface="Arial" pitchFamily="34" charset="0"/>
              </a:rPr>
              <a:t> </a:t>
            </a:r>
          </a:p>
        </p:txBody>
      </p:sp>
      <p:sp>
        <p:nvSpPr>
          <p:cNvPr id="4" name="Rettangolo 3"/>
          <p:cNvSpPr/>
          <p:nvPr/>
        </p:nvSpPr>
        <p:spPr>
          <a:xfrm>
            <a:off x="539552" y="1412776"/>
            <a:ext cx="8280920" cy="3139321"/>
          </a:xfrm>
          <a:prstGeom prst="rect">
            <a:avLst/>
          </a:prstGeom>
        </p:spPr>
        <p:txBody>
          <a:bodyPr wrap="square">
            <a:spAutoFit/>
          </a:bodyPr>
          <a:lstStyle/>
          <a:p>
            <a:r>
              <a:rPr lang="it-IT" b="1" dirty="0"/>
              <a:t>Parte II: Progetto Norma (PN): Piano particolareggiato del colore del Lungomare </a:t>
            </a:r>
            <a:endParaRPr lang="it-IT" b="1" dirty="0" smtClean="0"/>
          </a:p>
          <a:p>
            <a:endParaRPr lang="it-IT" dirty="0"/>
          </a:p>
          <a:p>
            <a:pPr algn="ctr"/>
            <a:r>
              <a:rPr lang="it-IT" b="1" dirty="0"/>
              <a:t>NORME TECNICHE ATTUATIVE</a:t>
            </a:r>
            <a:endParaRPr lang="it-IT" dirty="0"/>
          </a:p>
          <a:p>
            <a:pPr algn="ctr"/>
            <a:r>
              <a:rPr lang="x-none" i="1" dirty="0"/>
              <a:t>art. </a:t>
            </a:r>
            <a:r>
              <a:rPr lang="it-IT" i="1" dirty="0"/>
              <a:t>1</a:t>
            </a:r>
            <a:endParaRPr lang="it-IT" b="1" dirty="0"/>
          </a:p>
          <a:p>
            <a:pPr algn="ctr"/>
            <a:r>
              <a:rPr lang="it-IT" i="1" dirty="0"/>
              <a:t>Documenti e tavole </a:t>
            </a:r>
            <a:endParaRPr lang="it-IT" b="1" dirty="0"/>
          </a:p>
          <a:p>
            <a:r>
              <a:rPr lang="x-none" i="1" dirty="0"/>
              <a:t> </a:t>
            </a:r>
            <a:endParaRPr lang="it-IT" b="1" dirty="0"/>
          </a:p>
          <a:p>
            <a:pPr lvl="0" algn="just"/>
            <a:r>
              <a:rPr lang="it-IT" dirty="0"/>
              <a:t>Costituiscono documenti di Piano Norma (PN) tutti gli elaborati testuali, grafici e cartografici, ivi comprese le Tavolozze Colore e le Tavolette di sintesi informativa recanti i rilievi dei prospetti con gli edifici suddivisi per aree di riferimento, già facenti parte del Piano del Colore e Progetto Norma all’interno dell’area perimetrata come Lungomare di Marciana Marina (“da Torre a Torre”) ed area del Cotone.</a:t>
            </a:r>
          </a:p>
        </p:txBody>
      </p:sp>
      <p:sp>
        <p:nvSpPr>
          <p:cNvPr id="5" name="CasellaDiTesto 4"/>
          <p:cNvSpPr txBox="1"/>
          <p:nvPr/>
        </p:nvSpPr>
        <p:spPr>
          <a:xfrm>
            <a:off x="539552" y="4909395"/>
            <a:ext cx="8280920" cy="1200329"/>
          </a:xfrm>
          <a:prstGeom prst="rect">
            <a:avLst/>
          </a:prstGeom>
          <a:noFill/>
        </p:spPr>
        <p:txBody>
          <a:bodyPr wrap="square" rtlCol="0">
            <a:spAutoFit/>
          </a:bodyPr>
          <a:lstStyle/>
          <a:p>
            <a:pPr algn="just"/>
            <a:r>
              <a:rPr lang="it-IT" b="1" dirty="0" smtClean="0">
                <a:solidFill>
                  <a:srgbClr val="FF0000"/>
                </a:solidFill>
              </a:rPr>
              <a:t>La Normativa Tecnica Attuativa è composta da n. 14 articoli , di cui 2 dedicati alle Norme transitorie (art. 13) e  al Programma speciale di attuazione (art. 14). Appendice alle NTA è il dettato regolamentare «Indicazioni per il Decoro Urbano»  dedicato alle insegne, alle vetrine, agli elementi accessori di arredo e corredo urbano.</a:t>
            </a:r>
            <a:endParaRPr lang="it-IT" b="1" dirty="0">
              <a:solidFill>
                <a:srgbClr val="FF0000"/>
              </a:solidFill>
            </a:endParaRPr>
          </a:p>
        </p:txBody>
      </p:sp>
    </p:spTree>
    <p:extLst>
      <p:ext uri="{BB962C8B-B14F-4D97-AF65-F5344CB8AC3E}">
        <p14:creationId xmlns:p14="http://schemas.microsoft.com/office/powerpoint/2010/main" val="2792100114"/>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p:nvPr/>
        </p:nvPicPr>
        <p:blipFill>
          <a:blip r:embed="rId2" cstate="email">
            <a:extLst>
              <a:ext uri="{28A0092B-C50C-407E-A947-70E740481C1C}">
                <a14:useLocalDpi xmlns:a14="http://schemas.microsoft.com/office/drawing/2010/main" val="0"/>
              </a:ext>
            </a:extLst>
          </a:blip>
          <a:stretch>
            <a:fillRect/>
          </a:stretch>
        </p:blipFill>
        <p:spPr>
          <a:xfrm>
            <a:off x="791580" y="409147"/>
            <a:ext cx="936104" cy="864096"/>
          </a:xfrm>
          <a:prstGeom prst="rect">
            <a:avLst/>
          </a:prstGeom>
        </p:spPr>
      </p:pic>
      <p:sp>
        <p:nvSpPr>
          <p:cNvPr id="3" name="Rettangolo 2"/>
          <p:cNvSpPr/>
          <p:nvPr/>
        </p:nvSpPr>
        <p:spPr>
          <a:xfrm>
            <a:off x="2195736" y="409147"/>
            <a:ext cx="6048672" cy="646331"/>
          </a:xfrm>
          <a:prstGeom prst="rect">
            <a:avLst/>
          </a:prstGeom>
        </p:spPr>
        <p:txBody>
          <a:bodyPr wrap="square">
            <a:spAutoFit/>
          </a:bodyPr>
          <a:lstStyle/>
          <a:p>
            <a:pPr lvl="0" algn="ctr" fontAlgn="base">
              <a:spcBef>
                <a:spcPct val="0"/>
              </a:spcBef>
              <a:spcAft>
                <a:spcPct val="0"/>
              </a:spcAft>
            </a:pPr>
            <a:r>
              <a:rPr lang="it-IT" sz="1400" dirty="0">
                <a:ea typeface="Calibri" pitchFamily="34" charset="0"/>
                <a:cs typeface="Times New Roman" pitchFamily="18" charset="0"/>
              </a:rPr>
              <a:t>REGIONE TOSCANA – GAL ETRURIA</a:t>
            </a:r>
            <a:endParaRPr lang="it-IT" sz="1400" dirty="0">
              <a:cs typeface="Arial" pitchFamily="34" charset="0"/>
            </a:endParaRPr>
          </a:p>
          <a:p>
            <a:pPr lvl="0" algn="ctr" eaLnBrk="0" fontAlgn="base" hangingPunct="0">
              <a:spcBef>
                <a:spcPct val="0"/>
              </a:spcBef>
              <a:spcAft>
                <a:spcPct val="0"/>
              </a:spcAft>
            </a:pPr>
            <a:r>
              <a:rPr lang="it-IT" sz="1100" b="1" dirty="0">
                <a:ea typeface="Calibri" pitchFamily="34" charset="0"/>
                <a:cs typeface="Times New Roman" pitchFamily="18" charset="0"/>
              </a:rPr>
              <a:t>Asse 4 – Metodo Leader – PSR 2007-2013. </a:t>
            </a:r>
          </a:p>
          <a:p>
            <a:pPr lvl="0" algn="ctr" eaLnBrk="0" fontAlgn="base" hangingPunct="0">
              <a:spcBef>
                <a:spcPct val="0"/>
              </a:spcBef>
              <a:spcAft>
                <a:spcPct val="0"/>
              </a:spcAft>
            </a:pPr>
            <a:r>
              <a:rPr lang="it-IT" sz="1100" b="1" dirty="0">
                <a:ea typeface="Calibri" pitchFamily="34" charset="0"/>
                <a:cs typeface="Times New Roman" pitchFamily="18" charset="0"/>
              </a:rPr>
              <a:t>Misura 323b – Bando 19 Riqualificazione del patrimonio culturale</a:t>
            </a:r>
            <a:r>
              <a:rPr lang="it-IT" sz="1100" dirty="0">
                <a:cs typeface="Arial" pitchFamily="34" charset="0"/>
              </a:rPr>
              <a:t> </a:t>
            </a:r>
          </a:p>
        </p:txBody>
      </p:sp>
      <p:pic>
        <p:nvPicPr>
          <p:cNvPr id="7" name="Immagine 6"/>
          <p:cNvPicPr>
            <a:picLocks noChangeAspect="1"/>
          </p:cNvPicPr>
          <p:nvPr/>
        </p:nvPicPr>
        <p:blipFill rotWithShape="1">
          <a:blip r:embed="rId3" cstate="screen">
            <a:extLst>
              <a:ext uri="{28A0092B-C50C-407E-A947-70E740481C1C}">
                <a14:useLocalDpi xmlns:a14="http://schemas.microsoft.com/office/drawing/2010/main" val="0"/>
              </a:ext>
            </a:extLst>
          </a:blip>
          <a:srcRect/>
          <a:stretch/>
        </p:blipFill>
        <p:spPr>
          <a:xfrm>
            <a:off x="2339752" y="1273243"/>
            <a:ext cx="6441330" cy="5336525"/>
          </a:xfrm>
          <a:prstGeom prst="rect">
            <a:avLst/>
          </a:prstGeom>
        </p:spPr>
      </p:pic>
      <p:sp>
        <p:nvSpPr>
          <p:cNvPr id="8" name="CasellaDiTesto 7"/>
          <p:cNvSpPr txBox="1"/>
          <p:nvPr/>
        </p:nvSpPr>
        <p:spPr>
          <a:xfrm>
            <a:off x="228549" y="5733256"/>
            <a:ext cx="2062166" cy="738664"/>
          </a:xfrm>
          <a:prstGeom prst="rect">
            <a:avLst/>
          </a:prstGeom>
          <a:noFill/>
        </p:spPr>
        <p:txBody>
          <a:bodyPr wrap="square" rtlCol="0">
            <a:spAutoFit/>
          </a:bodyPr>
          <a:lstStyle/>
          <a:p>
            <a:r>
              <a:rPr lang="it-IT" sz="1400" b="1" dirty="0" smtClean="0"/>
              <a:t>Progetto Colore </a:t>
            </a:r>
          </a:p>
          <a:p>
            <a:r>
              <a:rPr lang="it-IT" sz="1400" dirty="0" smtClean="0"/>
              <a:t>Ambito di applicazione e Categorie di intervento</a:t>
            </a:r>
            <a:endParaRPr lang="it-IT" sz="1400" dirty="0"/>
          </a:p>
        </p:txBody>
      </p:sp>
      <p:pic>
        <p:nvPicPr>
          <p:cNvPr id="5" name="Immagine 4"/>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74232" y="2531921"/>
            <a:ext cx="2265520" cy="1796088"/>
          </a:xfrm>
          <a:prstGeom prst="rect">
            <a:avLst/>
          </a:prstGeom>
        </p:spPr>
      </p:pic>
      <p:cxnSp>
        <p:nvCxnSpPr>
          <p:cNvPr id="9" name="Connettore 2 8"/>
          <p:cNvCxnSpPr/>
          <p:nvPr/>
        </p:nvCxnSpPr>
        <p:spPr>
          <a:xfrm flipH="1">
            <a:off x="1907704" y="1704641"/>
            <a:ext cx="5760640" cy="1512168"/>
          </a:xfrm>
          <a:prstGeom prst="straightConnector1">
            <a:avLst/>
          </a:prstGeom>
          <a:ln w="3175">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32204107"/>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p:nvPr/>
        </p:nvPicPr>
        <p:blipFill>
          <a:blip r:embed="rId2" cstate="email">
            <a:extLst>
              <a:ext uri="{28A0092B-C50C-407E-A947-70E740481C1C}">
                <a14:useLocalDpi xmlns:a14="http://schemas.microsoft.com/office/drawing/2010/main" val="0"/>
              </a:ext>
            </a:extLst>
          </a:blip>
          <a:stretch>
            <a:fillRect/>
          </a:stretch>
        </p:blipFill>
        <p:spPr>
          <a:xfrm>
            <a:off x="791580" y="409147"/>
            <a:ext cx="936104" cy="864096"/>
          </a:xfrm>
          <a:prstGeom prst="rect">
            <a:avLst/>
          </a:prstGeom>
        </p:spPr>
      </p:pic>
      <p:sp>
        <p:nvSpPr>
          <p:cNvPr id="3" name="Rettangolo 2"/>
          <p:cNvSpPr/>
          <p:nvPr/>
        </p:nvSpPr>
        <p:spPr>
          <a:xfrm>
            <a:off x="1756589" y="459064"/>
            <a:ext cx="6048672" cy="646331"/>
          </a:xfrm>
          <a:prstGeom prst="rect">
            <a:avLst/>
          </a:prstGeom>
        </p:spPr>
        <p:txBody>
          <a:bodyPr wrap="square">
            <a:spAutoFit/>
          </a:bodyPr>
          <a:lstStyle/>
          <a:p>
            <a:pPr lvl="0" algn="ctr" fontAlgn="base">
              <a:spcBef>
                <a:spcPct val="0"/>
              </a:spcBef>
              <a:spcAft>
                <a:spcPct val="0"/>
              </a:spcAft>
            </a:pPr>
            <a:r>
              <a:rPr lang="it-IT" sz="1400" dirty="0">
                <a:ea typeface="Calibri" pitchFamily="34" charset="0"/>
                <a:cs typeface="Times New Roman" pitchFamily="18" charset="0"/>
              </a:rPr>
              <a:t>REGIONE TOSCANA – GAL ETRURIA</a:t>
            </a:r>
            <a:endParaRPr lang="it-IT" sz="1400" dirty="0">
              <a:cs typeface="Arial" pitchFamily="34" charset="0"/>
            </a:endParaRPr>
          </a:p>
          <a:p>
            <a:pPr lvl="0" algn="ctr" eaLnBrk="0" fontAlgn="base" hangingPunct="0">
              <a:spcBef>
                <a:spcPct val="0"/>
              </a:spcBef>
              <a:spcAft>
                <a:spcPct val="0"/>
              </a:spcAft>
            </a:pPr>
            <a:r>
              <a:rPr lang="it-IT" sz="1100" b="1" dirty="0">
                <a:ea typeface="Calibri" pitchFamily="34" charset="0"/>
                <a:cs typeface="Times New Roman" pitchFamily="18" charset="0"/>
              </a:rPr>
              <a:t>Asse 4 – Metodo Leader – PSR 2007-2013. </a:t>
            </a:r>
          </a:p>
          <a:p>
            <a:pPr lvl="0" algn="ctr" eaLnBrk="0" fontAlgn="base" hangingPunct="0">
              <a:spcBef>
                <a:spcPct val="0"/>
              </a:spcBef>
              <a:spcAft>
                <a:spcPct val="0"/>
              </a:spcAft>
            </a:pPr>
            <a:r>
              <a:rPr lang="it-IT" sz="1100" b="1" dirty="0">
                <a:ea typeface="Calibri" pitchFamily="34" charset="0"/>
                <a:cs typeface="Times New Roman" pitchFamily="18" charset="0"/>
              </a:rPr>
              <a:t>Misura 323b – Bando 19 Riqualificazione del patrimonio culturale</a:t>
            </a:r>
            <a:r>
              <a:rPr lang="it-IT" sz="1100" dirty="0">
                <a:cs typeface="Arial" pitchFamily="34" charset="0"/>
              </a:rPr>
              <a:t> </a:t>
            </a:r>
          </a:p>
        </p:txBody>
      </p:sp>
      <p:sp>
        <p:nvSpPr>
          <p:cNvPr id="4" name="Rettangolo 3"/>
          <p:cNvSpPr/>
          <p:nvPr/>
        </p:nvSpPr>
        <p:spPr>
          <a:xfrm>
            <a:off x="395536" y="1268776"/>
            <a:ext cx="8280919" cy="4842864"/>
          </a:xfrm>
          <a:prstGeom prst="rect">
            <a:avLst/>
          </a:prstGeom>
        </p:spPr>
        <p:txBody>
          <a:bodyPr wrap="square">
            <a:spAutoFit/>
          </a:bodyPr>
          <a:lstStyle/>
          <a:p>
            <a:pPr algn="ctr">
              <a:lnSpc>
                <a:spcPct val="115000"/>
              </a:lnSpc>
              <a:spcBef>
                <a:spcPts val="1200"/>
              </a:spcBef>
              <a:spcAft>
                <a:spcPts val="0"/>
              </a:spcAft>
            </a:pPr>
            <a:r>
              <a:rPr lang="it-IT" b="1" kern="0" dirty="0" smtClean="0">
                <a:latin typeface="Calibri" panose="020F0502020204030204" pitchFamily="34" charset="0"/>
                <a:ea typeface="Calibri" panose="020F0502020204030204" pitchFamily="34" charset="0"/>
                <a:cs typeface="Times New Roman" panose="02020603050405020304" pitchFamily="18" charset="0"/>
              </a:rPr>
              <a:t>              NORME TECNICHE ATTUATIVE </a:t>
            </a:r>
          </a:p>
          <a:p>
            <a:pPr algn="ctr"/>
            <a:r>
              <a:rPr lang="it-IT" i="1" dirty="0" smtClean="0"/>
              <a:t>        Art</a:t>
            </a:r>
            <a:r>
              <a:rPr lang="it-IT" i="1" dirty="0"/>
              <a:t>. 12</a:t>
            </a:r>
            <a:endParaRPr lang="it-IT" dirty="0"/>
          </a:p>
          <a:p>
            <a:pPr algn="ctr"/>
            <a:r>
              <a:rPr lang="it-IT" i="1" dirty="0"/>
              <a:t>Il Piano del Colore e il Progetto Norma come programmi di valorizzazione culturale </a:t>
            </a:r>
            <a:endParaRPr lang="it-IT" dirty="0"/>
          </a:p>
          <a:p>
            <a:r>
              <a:rPr lang="it-IT" i="1" dirty="0"/>
              <a:t> </a:t>
            </a:r>
            <a:endParaRPr lang="it-IT" dirty="0"/>
          </a:p>
          <a:p>
            <a:pPr algn="just"/>
            <a:r>
              <a:rPr lang="it-IT" dirty="0"/>
              <a:t>Gli interventi di riqualificazione del Lungomare di Marciana Marina stabiliti nel Piano del Colore e Progetto Norma, sono collegati alla realizzazione di un’illuminazione pubblica integrativa a quella esistente con la funzione di fornire per la valorizzazione del contesto restaurato una luce d’accento </a:t>
            </a:r>
            <a:r>
              <a:rPr lang="it-IT" dirty="0" smtClean="0"/>
              <a:t>in </a:t>
            </a:r>
            <a:r>
              <a:rPr lang="it-IT" dirty="0"/>
              <a:t>grado di mettere in evidenza i capisaldi delle aree di riferimento oggetto del restyling cromatico, nonché di supportare quadri informativi (pannelli esplicativi) per illustrare le caratteristiche storico-paesaggistiche, ambientali e culturali delle Terre di Marciana Marina, oggetto del Piano del Colore esteso ai borghi storici marinesi. La realizzazione progressiva degli interventi inerenti il colore e il decoro urbano, oltre a contribuire al recupero dell’identità dei luoghi, assicura un’azione costante di cura dell’esistente in un’ottica di modernizzazione dei servizi al cittadino per dar corso, partendo dalla qualità dell’illuminamento, alla riqualificazione della passeggiata a mare per migliorare e potenziare la stessa offerta turistica.   </a:t>
            </a:r>
          </a:p>
        </p:txBody>
      </p:sp>
      <p:sp>
        <p:nvSpPr>
          <p:cNvPr id="5" name="CasellaDiTesto 4"/>
          <p:cNvSpPr txBox="1"/>
          <p:nvPr/>
        </p:nvSpPr>
        <p:spPr>
          <a:xfrm>
            <a:off x="899592" y="6257307"/>
            <a:ext cx="8424936" cy="369332"/>
          </a:xfrm>
          <a:prstGeom prst="rect">
            <a:avLst/>
          </a:prstGeom>
          <a:noFill/>
        </p:spPr>
        <p:txBody>
          <a:bodyPr wrap="square" rtlCol="0">
            <a:spAutoFit/>
          </a:bodyPr>
          <a:lstStyle/>
          <a:p>
            <a:r>
              <a:rPr lang="it-IT" b="1" dirty="0" smtClean="0">
                <a:solidFill>
                  <a:srgbClr val="FF0000"/>
                </a:solidFill>
              </a:rPr>
              <a:t>Il programma attuativo è svolto con piani di monitoraggio per la gestione  </a:t>
            </a:r>
            <a:endParaRPr lang="it-IT" b="1" dirty="0">
              <a:solidFill>
                <a:srgbClr val="FF0000"/>
              </a:solidFill>
            </a:endParaRPr>
          </a:p>
        </p:txBody>
      </p:sp>
    </p:spTree>
    <p:extLst>
      <p:ext uri="{BB962C8B-B14F-4D97-AF65-F5344CB8AC3E}">
        <p14:creationId xmlns:p14="http://schemas.microsoft.com/office/powerpoint/2010/main" val="127173188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107504" y="1484784"/>
            <a:ext cx="2879812" cy="1919875"/>
          </a:xfrm>
          <a:prstGeom prst="rect">
            <a:avLst/>
          </a:prstGeom>
        </p:spPr>
      </p:pic>
      <p:pic>
        <p:nvPicPr>
          <p:cNvPr id="3" name="Immagine 2"/>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3131840" y="1484784"/>
            <a:ext cx="2860094" cy="1906729"/>
          </a:xfrm>
          <a:prstGeom prst="rect">
            <a:avLst/>
          </a:prstGeom>
        </p:spPr>
      </p:pic>
      <p:pic>
        <p:nvPicPr>
          <p:cNvPr id="4" name="Immagine 3"/>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6136458" y="1484784"/>
            <a:ext cx="2866718" cy="1911145"/>
          </a:xfrm>
          <a:prstGeom prst="rect">
            <a:avLst/>
          </a:prstGeom>
        </p:spPr>
      </p:pic>
      <p:sp>
        <p:nvSpPr>
          <p:cNvPr id="5" name="CasellaDiTesto 4"/>
          <p:cNvSpPr txBox="1"/>
          <p:nvPr/>
        </p:nvSpPr>
        <p:spPr>
          <a:xfrm>
            <a:off x="313415" y="324817"/>
            <a:ext cx="8496944" cy="646331"/>
          </a:xfrm>
          <a:prstGeom prst="rect">
            <a:avLst/>
          </a:prstGeom>
          <a:noFill/>
        </p:spPr>
        <p:txBody>
          <a:bodyPr wrap="square" rtlCol="0">
            <a:spAutoFit/>
          </a:bodyPr>
          <a:lstStyle/>
          <a:p>
            <a:pPr algn="ctr"/>
            <a:r>
              <a:rPr lang="it-IT" b="1" dirty="0" smtClean="0"/>
              <a:t>   LA VOLORIZZAZIONE DEL PAESAGGIO ANTROPICO COME «PROGETTO CULTURALE»    PIANO DEL COLORE E PROGETTO NORMA A SALVAGUARDIA DELL’IDENTITA’ DEL LUOGO</a:t>
            </a:r>
            <a:endParaRPr lang="it-IT" b="1" dirty="0"/>
          </a:p>
        </p:txBody>
      </p:sp>
      <p:sp>
        <p:nvSpPr>
          <p:cNvPr id="6" name="CasellaDiTesto 5"/>
          <p:cNvSpPr txBox="1"/>
          <p:nvPr/>
        </p:nvSpPr>
        <p:spPr>
          <a:xfrm flipH="1">
            <a:off x="107504" y="3747157"/>
            <a:ext cx="8891919" cy="3693319"/>
          </a:xfrm>
          <a:prstGeom prst="rect">
            <a:avLst/>
          </a:prstGeom>
          <a:noFill/>
        </p:spPr>
        <p:txBody>
          <a:bodyPr wrap="square" rtlCol="0">
            <a:spAutoFit/>
          </a:bodyPr>
          <a:lstStyle/>
          <a:p>
            <a:pPr algn="just"/>
            <a:r>
              <a:rPr lang="it-IT" dirty="0" smtClean="0"/>
              <a:t>La Regione Toscana, ampliando il dettato legislativo del «Codice dei Beni Culturali e del Paesaggio» (ai sensi del D.Lg. 42/ 2004),  ha riconosciuto il progetto colore come «fattore primario» da sostenere nei processi di riqualificazione urbana in aree di pregio ambientale, laddove la tutela del paesaggio è azione di pubblico interesse, stabilendo che:</a:t>
            </a:r>
          </a:p>
          <a:p>
            <a:pPr algn="just"/>
            <a:endParaRPr lang="it-IT" dirty="0" smtClean="0"/>
          </a:p>
          <a:p>
            <a:pPr marL="342900" indent="-342900" algn="just">
              <a:buAutoNum type="arabicParenR"/>
            </a:pPr>
            <a:r>
              <a:rPr lang="it-IT" dirty="0" smtClean="0"/>
              <a:t>Un appropriato trattamento dei materiali e delle cromie del costruito storico nell’ambito del contesto paesaggistico non è considerabile più come una semplice questione di «decoro urbano», bensì è condizione primaria di salvaguardia dei valori ambientali.</a:t>
            </a:r>
          </a:p>
          <a:p>
            <a:pPr marL="342900" indent="-342900" algn="just">
              <a:buAutoNum type="arabicParenR"/>
            </a:pPr>
            <a:r>
              <a:rPr lang="it-IT" dirty="0" smtClean="0"/>
              <a:t>Il rispetto del lessico compositivo delle architetture, attraverso un adeguato riordino cromatico e il rispetto degli elementi caratterizzanti nei processi di formazione della città, diviene occasione di conoscenza, di promozione e, quindi, di valorizzazione del luogo.</a:t>
            </a:r>
          </a:p>
          <a:p>
            <a:endParaRPr lang="it-IT" dirty="0"/>
          </a:p>
          <a:p>
            <a:r>
              <a:rPr lang="it-IT" dirty="0" smtClean="0"/>
              <a:t> </a:t>
            </a:r>
            <a:endParaRPr lang="it-IT" dirty="0"/>
          </a:p>
        </p:txBody>
      </p:sp>
      <p:sp>
        <p:nvSpPr>
          <p:cNvPr id="7" name="CasellaDiTesto 6"/>
          <p:cNvSpPr txBox="1"/>
          <p:nvPr/>
        </p:nvSpPr>
        <p:spPr>
          <a:xfrm>
            <a:off x="1115616" y="3400801"/>
            <a:ext cx="7443833" cy="276999"/>
          </a:xfrm>
          <a:prstGeom prst="rect">
            <a:avLst/>
          </a:prstGeom>
          <a:noFill/>
        </p:spPr>
        <p:txBody>
          <a:bodyPr wrap="none" rtlCol="0">
            <a:spAutoFit/>
          </a:bodyPr>
          <a:lstStyle/>
          <a:p>
            <a:r>
              <a:rPr lang="it-IT" sz="1200" dirty="0" smtClean="0"/>
              <a:t>Il Cotone nel variare delle luci dal tramonto all’imbrunire della sera offre uno spettacolo naturale di grande attrattività</a:t>
            </a:r>
            <a:endParaRPr lang="it-IT" sz="1200" dirty="0"/>
          </a:p>
        </p:txBody>
      </p:sp>
    </p:spTree>
    <p:extLst>
      <p:ext uri="{BB962C8B-B14F-4D97-AF65-F5344CB8AC3E}">
        <p14:creationId xmlns:p14="http://schemas.microsoft.com/office/powerpoint/2010/main" val="320512810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0" y="197370"/>
            <a:ext cx="9144000" cy="6463259"/>
          </a:xfrm>
          <a:prstGeom prst="rect">
            <a:avLst/>
          </a:prstGeom>
        </p:spPr>
      </p:pic>
    </p:spTree>
    <p:extLst>
      <p:ext uri="{BB962C8B-B14F-4D97-AF65-F5344CB8AC3E}">
        <p14:creationId xmlns:p14="http://schemas.microsoft.com/office/powerpoint/2010/main" val="1237759083"/>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0" y="197370"/>
            <a:ext cx="9144000" cy="6463259"/>
          </a:xfrm>
          <a:prstGeom prst="rect">
            <a:avLst/>
          </a:prstGeom>
        </p:spPr>
      </p:pic>
    </p:spTree>
    <p:extLst>
      <p:ext uri="{BB962C8B-B14F-4D97-AF65-F5344CB8AC3E}">
        <p14:creationId xmlns:p14="http://schemas.microsoft.com/office/powerpoint/2010/main" val="1646634297"/>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0" y="197370"/>
            <a:ext cx="9144000" cy="6463259"/>
          </a:xfrm>
          <a:prstGeom prst="rect">
            <a:avLst/>
          </a:prstGeom>
        </p:spPr>
      </p:pic>
    </p:spTree>
    <p:extLst>
      <p:ext uri="{BB962C8B-B14F-4D97-AF65-F5344CB8AC3E}">
        <p14:creationId xmlns:p14="http://schemas.microsoft.com/office/powerpoint/2010/main" val="2294698923"/>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0" y="197370"/>
            <a:ext cx="9144000" cy="6463259"/>
          </a:xfrm>
          <a:prstGeom prst="rect">
            <a:avLst/>
          </a:prstGeom>
        </p:spPr>
      </p:pic>
    </p:spTree>
    <p:extLst>
      <p:ext uri="{BB962C8B-B14F-4D97-AF65-F5344CB8AC3E}">
        <p14:creationId xmlns:p14="http://schemas.microsoft.com/office/powerpoint/2010/main" val="1993495668"/>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p:nvPr/>
        </p:nvPicPr>
        <p:blipFill>
          <a:blip r:embed="rId2" cstate="email">
            <a:extLst>
              <a:ext uri="{28A0092B-C50C-407E-A947-70E740481C1C}">
                <a14:useLocalDpi xmlns:a14="http://schemas.microsoft.com/office/drawing/2010/main" val="0"/>
              </a:ext>
            </a:extLst>
          </a:blip>
          <a:stretch>
            <a:fillRect/>
          </a:stretch>
        </p:blipFill>
        <p:spPr>
          <a:xfrm>
            <a:off x="791580" y="409147"/>
            <a:ext cx="936104" cy="864096"/>
          </a:xfrm>
          <a:prstGeom prst="rect">
            <a:avLst/>
          </a:prstGeom>
        </p:spPr>
      </p:pic>
      <p:sp>
        <p:nvSpPr>
          <p:cNvPr id="3" name="Rettangolo 2"/>
          <p:cNvSpPr/>
          <p:nvPr/>
        </p:nvSpPr>
        <p:spPr>
          <a:xfrm>
            <a:off x="2195736" y="409147"/>
            <a:ext cx="6048672" cy="646331"/>
          </a:xfrm>
          <a:prstGeom prst="rect">
            <a:avLst/>
          </a:prstGeom>
        </p:spPr>
        <p:txBody>
          <a:bodyPr wrap="square">
            <a:spAutoFit/>
          </a:bodyPr>
          <a:lstStyle/>
          <a:p>
            <a:pPr lvl="0" algn="ctr" fontAlgn="base">
              <a:spcBef>
                <a:spcPct val="0"/>
              </a:spcBef>
              <a:spcAft>
                <a:spcPct val="0"/>
              </a:spcAft>
            </a:pPr>
            <a:r>
              <a:rPr lang="it-IT" sz="1400" dirty="0">
                <a:ea typeface="Calibri" pitchFamily="34" charset="0"/>
                <a:cs typeface="Times New Roman" pitchFamily="18" charset="0"/>
              </a:rPr>
              <a:t>REGIONE TOSCANA – GAL ETRURIA</a:t>
            </a:r>
            <a:endParaRPr lang="it-IT" sz="1400" dirty="0">
              <a:cs typeface="Arial" pitchFamily="34" charset="0"/>
            </a:endParaRPr>
          </a:p>
          <a:p>
            <a:pPr lvl="0" algn="ctr" eaLnBrk="0" fontAlgn="base" hangingPunct="0">
              <a:spcBef>
                <a:spcPct val="0"/>
              </a:spcBef>
              <a:spcAft>
                <a:spcPct val="0"/>
              </a:spcAft>
            </a:pPr>
            <a:r>
              <a:rPr lang="it-IT" sz="1100" b="1" dirty="0">
                <a:ea typeface="Calibri" pitchFamily="34" charset="0"/>
                <a:cs typeface="Times New Roman" pitchFamily="18" charset="0"/>
              </a:rPr>
              <a:t>Asse 4 – Metodo Leader – PSR 2007-2013. </a:t>
            </a:r>
          </a:p>
          <a:p>
            <a:pPr lvl="0" algn="ctr" eaLnBrk="0" fontAlgn="base" hangingPunct="0">
              <a:spcBef>
                <a:spcPct val="0"/>
              </a:spcBef>
              <a:spcAft>
                <a:spcPct val="0"/>
              </a:spcAft>
            </a:pPr>
            <a:r>
              <a:rPr lang="it-IT" sz="1100" b="1" dirty="0">
                <a:ea typeface="Calibri" pitchFamily="34" charset="0"/>
                <a:cs typeface="Times New Roman" pitchFamily="18" charset="0"/>
              </a:rPr>
              <a:t>Misura 323b – Bando 19 Riqualificazione del patrimonio culturale</a:t>
            </a:r>
            <a:r>
              <a:rPr lang="it-IT" sz="1100" dirty="0">
                <a:cs typeface="Arial" pitchFamily="34" charset="0"/>
              </a:rPr>
              <a:t> </a:t>
            </a:r>
          </a:p>
        </p:txBody>
      </p:sp>
      <p:sp>
        <p:nvSpPr>
          <p:cNvPr id="4" name="CasellaDiTesto 3"/>
          <p:cNvSpPr txBox="1"/>
          <p:nvPr/>
        </p:nvSpPr>
        <p:spPr>
          <a:xfrm>
            <a:off x="1068470" y="2780928"/>
            <a:ext cx="7508787" cy="1231106"/>
          </a:xfrm>
          <a:prstGeom prst="rect">
            <a:avLst/>
          </a:prstGeom>
          <a:noFill/>
        </p:spPr>
        <p:txBody>
          <a:bodyPr wrap="none" rtlCol="0">
            <a:spAutoFit/>
          </a:bodyPr>
          <a:lstStyle/>
          <a:p>
            <a:pPr algn="ctr"/>
            <a:r>
              <a:rPr lang="it-IT" sz="2000" b="1" dirty="0" smtClean="0"/>
              <a:t>LE TAVOLOZZE DEI COLORI PER IL LUNGOMARE</a:t>
            </a:r>
          </a:p>
          <a:p>
            <a:endParaRPr lang="it-IT" dirty="0" smtClean="0"/>
          </a:p>
          <a:p>
            <a:endParaRPr lang="it-IT" dirty="0" smtClean="0"/>
          </a:p>
          <a:p>
            <a:r>
              <a:rPr lang="it-IT" dirty="0" smtClean="0"/>
              <a:t>N. 195 TINTE SELEZIONATE  PER AREE  URBANE (DI PROGETTO E COMPATIBILI) </a:t>
            </a:r>
          </a:p>
        </p:txBody>
      </p:sp>
    </p:spTree>
    <p:extLst>
      <p:ext uri="{BB962C8B-B14F-4D97-AF65-F5344CB8AC3E}">
        <p14:creationId xmlns:p14="http://schemas.microsoft.com/office/powerpoint/2010/main" val="2010655984"/>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0" y="195003"/>
            <a:ext cx="9144000" cy="6467993"/>
          </a:xfrm>
          <a:prstGeom prst="rect">
            <a:avLst/>
          </a:prstGeom>
        </p:spPr>
      </p:pic>
    </p:spTree>
    <p:extLst>
      <p:ext uri="{BB962C8B-B14F-4D97-AF65-F5344CB8AC3E}">
        <p14:creationId xmlns:p14="http://schemas.microsoft.com/office/powerpoint/2010/main" val="703791661"/>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p:nvPr/>
        </p:nvPicPr>
        <p:blipFill>
          <a:blip r:embed="rId2" cstate="email">
            <a:extLst>
              <a:ext uri="{28A0092B-C50C-407E-A947-70E740481C1C}">
                <a14:useLocalDpi xmlns:a14="http://schemas.microsoft.com/office/drawing/2010/main" val="0"/>
              </a:ext>
            </a:extLst>
          </a:blip>
          <a:stretch>
            <a:fillRect/>
          </a:stretch>
        </p:blipFill>
        <p:spPr>
          <a:xfrm>
            <a:off x="791580" y="409147"/>
            <a:ext cx="936104" cy="864096"/>
          </a:xfrm>
          <a:prstGeom prst="rect">
            <a:avLst/>
          </a:prstGeom>
        </p:spPr>
      </p:pic>
      <p:sp>
        <p:nvSpPr>
          <p:cNvPr id="3" name="Rettangolo 2"/>
          <p:cNvSpPr/>
          <p:nvPr/>
        </p:nvSpPr>
        <p:spPr>
          <a:xfrm>
            <a:off x="2195736" y="409147"/>
            <a:ext cx="6048672" cy="646331"/>
          </a:xfrm>
          <a:prstGeom prst="rect">
            <a:avLst/>
          </a:prstGeom>
        </p:spPr>
        <p:txBody>
          <a:bodyPr wrap="square">
            <a:spAutoFit/>
          </a:bodyPr>
          <a:lstStyle/>
          <a:p>
            <a:pPr lvl="0" algn="ctr" fontAlgn="base">
              <a:spcBef>
                <a:spcPct val="0"/>
              </a:spcBef>
              <a:spcAft>
                <a:spcPct val="0"/>
              </a:spcAft>
            </a:pPr>
            <a:r>
              <a:rPr lang="it-IT" sz="1400" dirty="0">
                <a:ea typeface="Calibri" pitchFamily="34" charset="0"/>
                <a:cs typeface="Times New Roman" pitchFamily="18" charset="0"/>
              </a:rPr>
              <a:t>REGIONE TOSCANA – GAL ETRURIA</a:t>
            </a:r>
            <a:endParaRPr lang="it-IT" sz="1400" dirty="0">
              <a:cs typeface="Arial" pitchFamily="34" charset="0"/>
            </a:endParaRPr>
          </a:p>
          <a:p>
            <a:pPr lvl="0" algn="ctr" eaLnBrk="0" fontAlgn="base" hangingPunct="0">
              <a:spcBef>
                <a:spcPct val="0"/>
              </a:spcBef>
              <a:spcAft>
                <a:spcPct val="0"/>
              </a:spcAft>
            </a:pPr>
            <a:r>
              <a:rPr lang="it-IT" sz="1100" b="1" dirty="0">
                <a:ea typeface="Calibri" pitchFamily="34" charset="0"/>
                <a:cs typeface="Times New Roman" pitchFamily="18" charset="0"/>
              </a:rPr>
              <a:t>Asse 4 – Metodo Leader – PSR 2007-2013. </a:t>
            </a:r>
          </a:p>
          <a:p>
            <a:pPr lvl="0" algn="ctr" eaLnBrk="0" fontAlgn="base" hangingPunct="0">
              <a:spcBef>
                <a:spcPct val="0"/>
              </a:spcBef>
              <a:spcAft>
                <a:spcPct val="0"/>
              </a:spcAft>
            </a:pPr>
            <a:r>
              <a:rPr lang="it-IT" sz="1100" b="1" dirty="0">
                <a:ea typeface="Calibri" pitchFamily="34" charset="0"/>
                <a:cs typeface="Times New Roman" pitchFamily="18" charset="0"/>
              </a:rPr>
              <a:t>Misura 323b – Bando 19 Riqualificazione del patrimonio culturale</a:t>
            </a:r>
            <a:r>
              <a:rPr lang="it-IT" sz="1100" dirty="0">
                <a:cs typeface="Arial" pitchFamily="34" charset="0"/>
              </a:rPr>
              <a:t> </a:t>
            </a:r>
          </a:p>
        </p:txBody>
      </p:sp>
      <p:pic>
        <p:nvPicPr>
          <p:cNvPr id="4" name="Immagine 3"/>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0" y="217179"/>
            <a:ext cx="9144000" cy="6423641"/>
          </a:xfrm>
          <a:prstGeom prst="rect">
            <a:avLst/>
          </a:prstGeom>
        </p:spPr>
      </p:pic>
    </p:spTree>
    <p:extLst>
      <p:ext uri="{BB962C8B-B14F-4D97-AF65-F5344CB8AC3E}">
        <p14:creationId xmlns:p14="http://schemas.microsoft.com/office/powerpoint/2010/main" val="3099935531"/>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0" y="196799"/>
            <a:ext cx="9144000" cy="6464401"/>
          </a:xfrm>
          <a:prstGeom prst="rect">
            <a:avLst/>
          </a:prstGeom>
        </p:spPr>
      </p:pic>
    </p:spTree>
    <p:extLst>
      <p:ext uri="{BB962C8B-B14F-4D97-AF65-F5344CB8AC3E}">
        <p14:creationId xmlns:p14="http://schemas.microsoft.com/office/powerpoint/2010/main" val="47354122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0" y="208761"/>
            <a:ext cx="9144000" cy="6440478"/>
          </a:xfrm>
          <a:prstGeom prst="rect">
            <a:avLst/>
          </a:prstGeom>
        </p:spPr>
      </p:pic>
    </p:spTree>
    <p:extLst>
      <p:ext uri="{BB962C8B-B14F-4D97-AF65-F5344CB8AC3E}">
        <p14:creationId xmlns:p14="http://schemas.microsoft.com/office/powerpoint/2010/main" val="1497302744"/>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p:nvPr/>
        </p:nvPicPr>
        <p:blipFill>
          <a:blip r:embed="rId2" cstate="email">
            <a:extLst>
              <a:ext uri="{28A0092B-C50C-407E-A947-70E740481C1C}">
                <a14:useLocalDpi xmlns:a14="http://schemas.microsoft.com/office/drawing/2010/main" val="0"/>
              </a:ext>
            </a:extLst>
          </a:blip>
          <a:stretch>
            <a:fillRect/>
          </a:stretch>
        </p:blipFill>
        <p:spPr>
          <a:xfrm>
            <a:off x="791580" y="409147"/>
            <a:ext cx="936104" cy="864096"/>
          </a:xfrm>
          <a:prstGeom prst="rect">
            <a:avLst/>
          </a:prstGeom>
        </p:spPr>
      </p:pic>
      <p:sp>
        <p:nvSpPr>
          <p:cNvPr id="3" name="Rettangolo 2"/>
          <p:cNvSpPr/>
          <p:nvPr/>
        </p:nvSpPr>
        <p:spPr>
          <a:xfrm>
            <a:off x="2195736" y="409147"/>
            <a:ext cx="6048672" cy="646331"/>
          </a:xfrm>
          <a:prstGeom prst="rect">
            <a:avLst/>
          </a:prstGeom>
        </p:spPr>
        <p:txBody>
          <a:bodyPr wrap="square">
            <a:spAutoFit/>
          </a:bodyPr>
          <a:lstStyle/>
          <a:p>
            <a:pPr lvl="0" algn="ctr" fontAlgn="base">
              <a:spcBef>
                <a:spcPct val="0"/>
              </a:spcBef>
              <a:spcAft>
                <a:spcPct val="0"/>
              </a:spcAft>
            </a:pPr>
            <a:r>
              <a:rPr lang="it-IT" sz="1400" dirty="0">
                <a:ea typeface="Calibri" pitchFamily="34" charset="0"/>
                <a:cs typeface="Times New Roman" pitchFamily="18" charset="0"/>
              </a:rPr>
              <a:t>REGIONE TOSCANA – GAL ETRURIA</a:t>
            </a:r>
            <a:endParaRPr lang="it-IT" sz="1400" dirty="0">
              <a:cs typeface="Arial" pitchFamily="34" charset="0"/>
            </a:endParaRPr>
          </a:p>
          <a:p>
            <a:pPr lvl="0" algn="ctr" eaLnBrk="0" fontAlgn="base" hangingPunct="0">
              <a:spcBef>
                <a:spcPct val="0"/>
              </a:spcBef>
              <a:spcAft>
                <a:spcPct val="0"/>
              </a:spcAft>
            </a:pPr>
            <a:r>
              <a:rPr lang="it-IT" sz="1100" b="1" dirty="0">
                <a:ea typeface="Calibri" pitchFamily="34" charset="0"/>
                <a:cs typeface="Times New Roman" pitchFamily="18" charset="0"/>
              </a:rPr>
              <a:t>Asse 4 – Metodo Leader – PSR 2007-2013. </a:t>
            </a:r>
          </a:p>
          <a:p>
            <a:pPr lvl="0" algn="ctr" eaLnBrk="0" fontAlgn="base" hangingPunct="0">
              <a:spcBef>
                <a:spcPct val="0"/>
              </a:spcBef>
              <a:spcAft>
                <a:spcPct val="0"/>
              </a:spcAft>
            </a:pPr>
            <a:r>
              <a:rPr lang="it-IT" sz="1100" b="1" dirty="0">
                <a:ea typeface="Calibri" pitchFamily="34" charset="0"/>
                <a:cs typeface="Times New Roman" pitchFamily="18" charset="0"/>
              </a:rPr>
              <a:t>Misura 323b – Bando 19 Riqualificazione del patrimonio culturale</a:t>
            </a:r>
            <a:r>
              <a:rPr lang="it-IT" sz="1100" dirty="0">
                <a:cs typeface="Arial" pitchFamily="34" charset="0"/>
              </a:rPr>
              <a:t> </a:t>
            </a:r>
          </a:p>
        </p:txBody>
      </p:sp>
      <p:pic>
        <p:nvPicPr>
          <p:cNvPr id="4" name="Immagine 3"/>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0" y="217179"/>
            <a:ext cx="9144000" cy="6423641"/>
          </a:xfrm>
          <a:prstGeom prst="rect">
            <a:avLst/>
          </a:prstGeom>
        </p:spPr>
      </p:pic>
    </p:spTree>
    <p:extLst>
      <p:ext uri="{BB962C8B-B14F-4D97-AF65-F5344CB8AC3E}">
        <p14:creationId xmlns:p14="http://schemas.microsoft.com/office/powerpoint/2010/main" val="224746523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p:nvPr/>
        </p:nvPicPr>
        <p:blipFill>
          <a:blip r:embed="rId2" cstate="email">
            <a:extLst>
              <a:ext uri="{28A0092B-C50C-407E-A947-70E740481C1C}">
                <a14:useLocalDpi xmlns:a14="http://schemas.microsoft.com/office/drawing/2010/main" val="0"/>
              </a:ext>
            </a:extLst>
          </a:blip>
          <a:stretch>
            <a:fillRect/>
          </a:stretch>
        </p:blipFill>
        <p:spPr>
          <a:xfrm>
            <a:off x="791580" y="409147"/>
            <a:ext cx="936104" cy="864096"/>
          </a:xfrm>
          <a:prstGeom prst="rect">
            <a:avLst/>
          </a:prstGeom>
        </p:spPr>
      </p:pic>
      <p:sp>
        <p:nvSpPr>
          <p:cNvPr id="3" name="Rettangolo 2"/>
          <p:cNvSpPr/>
          <p:nvPr/>
        </p:nvSpPr>
        <p:spPr>
          <a:xfrm>
            <a:off x="2195736" y="409147"/>
            <a:ext cx="6048672" cy="646331"/>
          </a:xfrm>
          <a:prstGeom prst="rect">
            <a:avLst/>
          </a:prstGeom>
        </p:spPr>
        <p:txBody>
          <a:bodyPr wrap="square">
            <a:spAutoFit/>
          </a:bodyPr>
          <a:lstStyle/>
          <a:p>
            <a:pPr lvl="0" algn="ctr" fontAlgn="base">
              <a:spcBef>
                <a:spcPct val="0"/>
              </a:spcBef>
              <a:spcAft>
                <a:spcPct val="0"/>
              </a:spcAft>
            </a:pPr>
            <a:r>
              <a:rPr lang="it-IT" sz="1400" dirty="0">
                <a:ea typeface="Calibri" pitchFamily="34" charset="0"/>
                <a:cs typeface="Times New Roman" pitchFamily="18" charset="0"/>
              </a:rPr>
              <a:t>REGIONE TOSCANA – GAL ETRURIA</a:t>
            </a:r>
            <a:endParaRPr lang="it-IT" sz="1400" dirty="0">
              <a:cs typeface="Arial" pitchFamily="34" charset="0"/>
            </a:endParaRPr>
          </a:p>
          <a:p>
            <a:pPr lvl="0" algn="ctr" eaLnBrk="0" fontAlgn="base" hangingPunct="0">
              <a:spcBef>
                <a:spcPct val="0"/>
              </a:spcBef>
              <a:spcAft>
                <a:spcPct val="0"/>
              </a:spcAft>
            </a:pPr>
            <a:r>
              <a:rPr lang="it-IT" sz="1100" b="1" dirty="0">
                <a:ea typeface="Calibri" pitchFamily="34" charset="0"/>
                <a:cs typeface="Times New Roman" pitchFamily="18" charset="0"/>
              </a:rPr>
              <a:t>Asse 4 – Metodo Leader – PSR 2007-2013. </a:t>
            </a:r>
          </a:p>
          <a:p>
            <a:pPr lvl="0" algn="ctr" eaLnBrk="0" fontAlgn="base" hangingPunct="0">
              <a:spcBef>
                <a:spcPct val="0"/>
              </a:spcBef>
              <a:spcAft>
                <a:spcPct val="0"/>
              </a:spcAft>
            </a:pPr>
            <a:r>
              <a:rPr lang="it-IT" sz="1100" b="1" dirty="0">
                <a:ea typeface="Calibri" pitchFamily="34" charset="0"/>
                <a:cs typeface="Times New Roman" pitchFamily="18" charset="0"/>
              </a:rPr>
              <a:t>Misura 323b – Bando 19 Riqualificazione del patrimonio culturale</a:t>
            </a:r>
            <a:r>
              <a:rPr lang="it-IT" sz="1100" dirty="0">
                <a:cs typeface="Arial" pitchFamily="34" charset="0"/>
              </a:rPr>
              <a:t> </a:t>
            </a:r>
          </a:p>
        </p:txBody>
      </p:sp>
      <p:sp>
        <p:nvSpPr>
          <p:cNvPr id="4" name="Rettangolo 3"/>
          <p:cNvSpPr/>
          <p:nvPr/>
        </p:nvSpPr>
        <p:spPr>
          <a:xfrm>
            <a:off x="251520" y="1418642"/>
            <a:ext cx="8640960" cy="2862322"/>
          </a:xfrm>
          <a:prstGeom prst="rect">
            <a:avLst/>
          </a:prstGeom>
        </p:spPr>
        <p:txBody>
          <a:bodyPr wrap="square">
            <a:spAutoFit/>
          </a:bodyPr>
          <a:lstStyle/>
          <a:p>
            <a:pPr algn="just" hangingPunct="0">
              <a:spcAft>
                <a:spcPts val="0"/>
              </a:spcAft>
            </a:pPr>
            <a:r>
              <a:rPr lang="it-IT" b="1" dirty="0" smtClean="0">
                <a:ea typeface="Times New Roman" panose="02020603050405020304" pitchFamily="18" charset="0"/>
                <a:cs typeface="MS Sans Serif"/>
              </a:rPr>
              <a:t>Premessa</a:t>
            </a:r>
          </a:p>
          <a:p>
            <a:pPr algn="just" hangingPunct="0">
              <a:spcAft>
                <a:spcPts val="0"/>
              </a:spcAft>
            </a:pPr>
            <a:r>
              <a:rPr lang="it-IT" dirty="0">
                <a:ea typeface="Times New Roman" panose="02020603050405020304" pitchFamily="18" charset="0"/>
                <a:cs typeface="MS Sans Serif"/>
              </a:rPr>
              <a:t>P</a:t>
            </a:r>
            <a:r>
              <a:rPr lang="it-IT" dirty="0" smtClean="0">
                <a:ea typeface="Times New Roman" panose="02020603050405020304" pitchFamily="18" charset="0"/>
                <a:cs typeface="MS Sans Serif"/>
              </a:rPr>
              <a:t>er Marciana Marina, il Piano del Colore e il Progetto Norma degli interventi ricadenti nel «waterfront», costituito nella sua interezza dal Lungomare attraverso il progetto denominato «da torre a Torre», sono parte integrante del progetto ammesso al finanziamento ed approvato</a:t>
            </a:r>
            <a:r>
              <a:rPr lang="it-IT" dirty="0">
                <a:ea typeface="Times New Roman" panose="02020603050405020304" pitchFamily="18" charset="0"/>
                <a:cs typeface="MS Sans Serif"/>
              </a:rPr>
              <a:t> dalla Regione Toscana</a:t>
            </a:r>
            <a:r>
              <a:rPr lang="it-IT" dirty="0" smtClean="0">
                <a:ea typeface="Times New Roman" panose="02020603050405020304" pitchFamily="18" charset="0"/>
                <a:cs typeface="MS Sans Serif"/>
              </a:rPr>
              <a:t> sulla scorta di un progetto preliminare congiunto, elaborato dall’Amministrazione Comunale sui materiali prodotti dagli studi universitari condotti in anni recenti. </a:t>
            </a:r>
          </a:p>
          <a:p>
            <a:pPr algn="just" hangingPunct="0">
              <a:spcAft>
                <a:spcPts val="0"/>
              </a:spcAft>
            </a:pPr>
            <a:r>
              <a:rPr lang="it-IT" dirty="0" smtClean="0">
                <a:ea typeface="Times New Roman" panose="02020603050405020304" pitchFamily="18" charset="0"/>
                <a:cs typeface="MS Sans Serif"/>
              </a:rPr>
              <a:t>Gli obiettivi riconosciuti al suddetto progetto sono stati fissati per la riqualificazione urbana ai fini della valorizzazione culturale e dello sviluppo turistico  per la conoscenza e la migliore fruibilità delle bellezze paesaggistiche. </a:t>
            </a:r>
            <a:endParaRPr lang="it-IT" dirty="0">
              <a:effectLst/>
              <a:ea typeface="Times New Roman" panose="02020603050405020304" pitchFamily="18" charset="0"/>
              <a:cs typeface="MS Sans Serif"/>
            </a:endParaRPr>
          </a:p>
        </p:txBody>
      </p:sp>
      <p:pic>
        <p:nvPicPr>
          <p:cNvPr id="7" name="Immagine 6"/>
          <p:cNvPicPr/>
          <p:nvPr/>
        </p:nvPicPr>
        <p:blipFill>
          <a:blip r:embed="rId3" cstate="screen">
            <a:extLst>
              <a:ext uri="{28A0092B-C50C-407E-A947-70E740481C1C}">
                <a14:useLocalDpi xmlns:a14="http://schemas.microsoft.com/office/drawing/2010/main" val="0"/>
              </a:ext>
            </a:extLst>
          </a:blip>
          <a:stretch>
            <a:fillRect/>
          </a:stretch>
        </p:blipFill>
        <p:spPr>
          <a:xfrm>
            <a:off x="251520" y="4426363"/>
            <a:ext cx="8640960" cy="1738941"/>
          </a:xfrm>
          <a:prstGeom prst="rect">
            <a:avLst/>
          </a:prstGeom>
        </p:spPr>
      </p:pic>
    </p:spTree>
    <p:extLst>
      <p:ext uri="{BB962C8B-B14F-4D97-AF65-F5344CB8AC3E}">
        <p14:creationId xmlns:p14="http://schemas.microsoft.com/office/powerpoint/2010/main" val="2193381917"/>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p:nvPr/>
        </p:nvPicPr>
        <p:blipFill>
          <a:blip r:embed="rId2" cstate="email">
            <a:extLst>
              <a:ext uri="{28A0092B-C50C-407E-A947-70E740481C1C}">
                <a14:useLocalDpi xmlns:a14="http://schemas.microsoft.com/office/drawing/2010/main" val="0"/>
              </a:ext>
            </a:extLst>
          </a:blip>
          <a:stretch>
            <a:fillRect/>
          </a:stretch>
        </p:blipFill>
        <p:spPr>
          <a:xfrm>
            <a:off x="791580" y="409147"/>
            <a:ext cx="936104" cy="864096"/>
          </a:xfrm>
          <a:prstGeom prst="rect">
            <a:avLst/>
          </a:prstGeom>
        </p:spPr>
      </p:pic>
      <p:sp>
        <p:nvSpPr>
          <p:cNvPr id="3" name="Rettangolo 2"/>
          <p:cNvSpPr/>
          <p:nvPr/>
        </p:nvSpPr>
        <p:spPr>
          <a:xfrm>
            <a:off x="2195736" y="409147"/>
            <a:ext cx="6048672" cy="646331"/>
          </a:xfrm>
          <a:prstGeom prst="rect">
            <a:avLst/>
          </a:prstGeom>
        </p:spPr>
        <p:txBody>
          <a:bodyPr wrap="square">
            <a:spAutoFit/>
          </a:bodyPr>
          <a:lstStyle/>
          <a:p>
            <a:pPr lvl="0" algn="ctr" fontAlgn="base">
              <a:spcBef>
                <a:spcPct val="0"/>
              </a:spcBef>
              <a:spcAft>
                <a:spcPct val="0"/>
              </a:spcAft>
            </a:pPr>
            <a:r>
              <a:rPr lang="it-IT" sz="1400" dirty="0">
                <a:ea typeface="Calibri" pitchFamily="34" charset="0"/>
                <a:cs typeface="Times New Roman" pitchFamily="18" charset="0"/>
              </a:rPr>
              <a:t>REGIONE TOSCANA – GAL ETRURIA</a:t>
            </a:r>
            <a:endParaRPr lang="it-IT" sz="1400" dirty="0">
              <a:cs typeface="Arial" pitchFamily="34" charset="0"/>
            </a:endParaRPr>
          </a:p>
          <a:p>
            <a:pPr lvl="0" algn="ctr" eaLnBrk="0" fontAlgn="base" hangingPunct="0">
              <a:spcBef>
                <a:spcPct val="0"/>
              </a:spcBef>
              <a:spcAft>
                <a:spcPct val="0"/>
              </a:spcAft>
            </a:pPr>
            <a:r>
              <a:rPr lang="it-IT" sz="1100" b="1" dirty="0">
                <a:ea typeface="Calibri" pitchFamily="34" charset="0"/>
                <a:cs typeface="Times New Roman" pitchFamily="18" charset="0"/>
              </a:rPr>
              <a:t>Asse 4 – Metodo Leader – PSR 2007-2013. </a:t>
            </a:r>
          </a:p>
          <a:p>
            <a:pPr lvl="0" algn="ctr" eaLnBrk="0" fontAlgn="base" hangingPunct="0">
              <a:spcBef>
                <a:spcPct val="0"/>
              </a:spcBef>
              <a:spcAft>
                <a:spcPct val="0"/>
              </a:spcAft>
            </a:pPr>
            <a:r>
              <a:rPr lang="it-IT" sz="1100" b="1" dirty="0">
                <a:ea typeface="Calibri" pitchFamily="34" charset="0"/>
                <a:cs typeface="Times New Roman" pitchFamily="18" charset="0"/>
              </a:rPr>
              <a:t>Misura 323b – Bando 19 Riqualificazione del patrimonio culturale</a:t>
            </a:r>
            <a:r>
              <a:rPr lang="it-IT" sz="1100" dirty="0">
                <a:cs typeface="Arial" pitchFamily="34" charset="0"/>
              </a:rPr>
              <a:t> </a:t>
            </a:r>
          </a:p>
        </p:txBody>
      </p:sp>
      <p:pic>
        <p:nvPicPr>
          <p:cNvPr id="4" name="Immagine 3"/>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0" y="217179"/>
            <a:ext cx="9144000" cy="6423641"/>
          </a:xfrm>
          <a:prstGeom prst="rect">
            <a:avLst/>
          </a:prstGeom>
        </p:spPr>
      </p:pic>
    </p:spTree>
    <p:extLst>
      <p:ext uri="{BB962C8B-B14F-4D97-AF65-F5344CB8AC3E}">
        <p14:creationId xmlns:p14="http://schemas.microsoft.com/office/powerpoint/2010/main" val="150138106"/>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p:nvPr/>
        </p:nvPicPr>
        <p:blipFill>
          <a:blip r:embed="rId2" cstate="email">
            <a:extLst>
              <a:ext uri="{28A0092B-C50C-407E-A947-70E740481C1C}">
                <a14:useLocalDpi xmlns:a14="http://schemas.microsoft.com/office/drawing/2010/main" val="0"/>
              </a:ext>
            </a:extLst>
          </a:blip>
          <a:stretch>
            <a:fillRect/>
          </a:stretch>
        </p:blipFill>
        <p:spPr>
          <a:xfrm>
            <a:off x="791580" y="409147"/>
            <a:ext cx="936104" cy="864096"/>
          </a:xfrm>
          <a:prstGeom prst="rect">
            <a:avLst/>
          </a:prstGeom>
        </p:spPr>
      </p:pic>
      <p:sp>
        <p:nvSpPr>
          <p:cNvPr id="3" name="Rettangolo 2"/>
          <p:cNvSpPr/>
          <p:nvPr/>
        </p:nvSpPr>
        <p:spPr>
          <a:xfrm>
            <a:off x="2195736" y="409147"/>
            <a:ext cx="6048672" cy="646331"/>
          </a:xfrm>
          <a:prstGeom prst="rect">
            <a:avLst/>
          </a:prstGeom>
        </p:spPr>
        <p:txBody>
          <a:bodyPr wrap="square">
            <a:spAutoFit/>
          </a:bodyPr>
          <a:lstStyle/>
          <a:p>
            <a:pPr lvl="0" algn="ctr" fontAlgn="base">
              <a:spcBef>
                <a:spcPct val="0"/>
              </a:spcBef>
              <a:spcAft>
                <a:spcPct val="0"/>
              </a:spcAft>
            </a:pPr>
            <a:r>
              <a:rPr lang="it-IT" sz="1400" dirty="0">
                <a:ea typeface="Calibri" pitchFamily="34" charset="0"/>
                <a:cs typeface="Times New Roman" pitchFamily="18" charset="0"/>
              </a:rPr>
              <a:t>REGIONE TOSCANA – GAL ETRURIA</a:t>
            </a:r>
            <a:endParaRPr lang="it-IT" sz="1400" dirty="0">
              <a:cs typeface="Arial" pitchFamily="34" charset="0"/>
            </a:endParaRPr>
          </a:p>
          <a:p>
            <a:pPr lvl="0" algn="ctr" eaLnBrk="0" fontAlgn="base" hangingPunct="0">
              <a:spcBef>
                <a:spcPct val="0"/>
              </a:spcBef>
              <a:spcAft>
                <a:spcPct val="0"/>
              </a:spcAft>
            </a:pPr>
            <a:r>
              <a:rPr lang="it-IT" sz="1100" b="1" dirty="0">
                <a:ea typeface="Calibri" pitchFamily="34" charset="0"/>
                <a:cs typeface="Times New Roman" pitchFamily="18" charset="0"/>
              </a:rPr>
              <a:t>Asse 4 – Metodo Leader – PSR 2007-2013. </a:t>
            </a:r>
          </a:p>
          <a:p>
            <a:pPr lvl="0" algn="ctr" eaLnBrk="0" fontAlgn="base" hangingPunct="0">
              <a:spcBef>
                <a:spcPct val="0"/>
              </a:spcBef>
              <a:spcAft>
                <a:spcPct val="0"/>
              </a:spcAft>
            </a:pPr>
            <a:r>
              <a:rPr lang="it-IT" sz="1100" b="1" dirty="0">
                <a:ea typeface="Calibri" pitchFamily="34" charset="0"/>
                <a:cs typeface="Times New Roman" pitchFamily="18" charset="0"/>
              </a:rPr>
              <a:t>Misura 323b – Bando 19 Riqualificazione del patrimonio culturale</a:t>
            </a:r>
            <a:r>
              <a:rPr lang="it-IT" sz="1100" dirty="0">
                <a:cs typeface="Arial" pitchFamily="34" charset="0"/>
              </a:rPr>
              <a:t> </a:t>
            </a:r>
          </a:p>
        </p:txBody>
      </p:sp>
      <p:pic>
        <p:nvPicPr>
          <p:cNvPr id="4" name="Immagine 3"/>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0" y="217179"/>
            <a:ext cx="9144000" cy="6423641"/>
          </a:xfrm>
          <a:prstGeom prst="rect">
            <a:avLst/>
          </a:prstGeom>
        </p:spPr>
      </p:pic>
    </p:spTree>
    <p:extLst>
      <p:ext uri="{BB962C8B-B14F-4D97-AF65-F5344CB8AC3E}">
        <p14:creationId xmlns:p14="http://schemas.microsoft.com/office/powerpoint/2010/main" val="2119682539"/>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0" y="196799"/>
            <a:ext cx="9144000" cy="6464401"/>
          </a:xfrm>
          <a:prstGeom prst="rect">
            <a:avLst/>
          </a:prstGeom>
        </p:spPr>
      </p:pic>
    </p:spTree>
    <p:extLst>
      <p:ext uri="{BB962C8B-B14F-4D97-AF65-F5344CB8AC3E}">
        <p14:creationId xmlns:p14="http://schemas.microsoft.com/office/powerpoint/2010/main" val="190079397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0" y="208761"/>
            <a:ext cx="9144000" cy="6440478"/>
          </a:xfrm>
          <a:prstGeom prst="rect">
            <a:avLst/>
          </a:prstGeom>
        </p:spPr>
      </p:pic>
    </p:spTree>
    <p:extLst>
      <p:ext uri="{BB962C8B-B14F-4D97-AF65-F5344CB8AC3E}">
        <p14:creationId xmlns:p14="http://schemas.microsoft.com/office/powerpoint/2010/main" val="1614024617"/>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p:nvPr/>
        </p:nvPicPr>
        <p:blipFill>
          <a:blip r:embed="rId2" cstate="email">
            <a:extLst>
              <a:ext uri="{28A0092B-C50C-407E-A947-70E740481C1C}">
                <a14:useLocalDpi xmlns:a14="http://schemas.microsoft.com/office/drawing/2010/main" val="0"/>
              </a:ext>
            </a:extLst>
          </a:blip>
          <a:stretch>
            <a:fillRect/>
          </a:stretch>
        </p:blipFill>
        <p:spPr>
          <a:xfrm>
            <a:off x="791580" y="409147"/>
            <a:ext cx="936104" cy="864096"/>
          </a:xfrm>
          <a:prstGeom prst="rect">
            <a:avLst/>
          </a:prstGeom>
        </p:spPr>
      </p:pic>
      <p:sp>
        <p:nvSpPr>
          <p:cNvPr id="3" name="Rettangolo 2"/>
          <p:cNvSpPr/>
          <p:nvPr/>
        </p:nvSpPr>
        <p:spPr>
          <a:xfrm>
            <a:off x="2195736" y="409147"/>
            <a:ext cx="6048672" cy="646331"/>
          </a:xfrm>
          <a:prstGeom prst="rect">
            <a:avLst/>
          </a:prstGeom>
        </p:spPr>
        <p:txBody>
          <a:bodyPr wrap="square">
            <a:spAutoFit/>
          </a:bodyPr>
          <a:lstStyle/>
          <a:p>
            <a:pPr lvl="0" algn="ctr" fontAlgn="base">
              <a:spcBef>
                <a:spcPct val="0"/>
              </a:spcBef>
              <a:spcAft>
                <a:spcPct val="0"/>
              </a:spcAft>
            </a:pPr>
            <a:r>
              <a:rPr lang="it-IT" sz="1400" dirty="0">
                <a:ea typeface="Calibri" pitchFamily="34" charset="0"/>
                <a:cs typeface="Times New Roman" pitchFamily="18" charset="0"/>
              </a:rPr>
              <a:t>REGIONE TOSCANA – GAL ETRURIA</a:t>
            </a:r>
            <a:endParaRPr lang="it-IT" sz="1400" dirty="0">
              <a:cs typeface="Arial" pitchFamily="34" charset="0"/>
            </a:endParaRPr>
          </a:p>
          <a:p>
            <a:pPr lvl="0" algn="ctr" eaLnBrk="0" fontAlgn="base" hangingPunct="0">
              <a:spcBef>
                <a:spcPct val="0"/>
              </a:spcBef>
              <a:spcAft>
                <a:spcPct val="0"/>
              </a:spcAft>
            </a:pPr>
            <a:r>
              <a:rPr lang="it-IT" sz="1100" b="1" dirty="0">
                <a:ea typeface="Calibri" pitchFamily="34" charset="0"/>
                <a:cs typeface="Times New Roman" pitchFamily="18" charset="0"/>
              </a:rPr>
              <a:t>Asse 4 – Metodo Leader – PSR 2007-2013. </a:t>
            </a:r>
          </a:p>
          <a:p>
            <a:pPr lvl="0" algn="ctr" eaLnBrk="0" fontAlgn="base" hangingPunct="0">
              <a:spcBef>
                <a:spcPct val="0"/>
              </a:spcBef>
              <a:spcAft>
                <a:spcPct val="0"/>
              </a:spcAft>
            </a:pPr>
            <a:r>
              <a:rPr lang="it-IT" sz="1100" b="1" dirty="0">
                <a:ea typeface="Calibri" pitchFamily="34" charset="0"/>
                <a:cs typeface="Times New Roman" pitchFamily="18" charset="0"/>
              </a:rPr>
              <a:t>Misura 323b – Bando 19 Riqualificazione del patrimonio culturale</a:t>
            </a:r>
            <a:r>
              <a:rPr lang="it-IT" sz="1100" dirty="0">
                <a:cs typeface="Arial" pitchFamily="34" charset="0"/>
              </a:rPr>
              <a:t> </a:t>
            </a:r>
          </a:p>
        </p:txBody>
      </p:sp>
      <p:pic>
        <p:nvPicPr>
          <p:cNvPr id="5" name="Immagine 4"/>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0" y="217179"/>
            <a:ext cx="9144000" cy="6423641"/>
          </a:xfrm>
          <a:prstGeom prst="rect">
            <a:avLst/>
          </a:prstGeom>
        </p:spPr>
      </p:pic>
    </p:spTree>
    <p:extLst>
      <p:ext uri="{BB962C8B-B14F-4D97-AF65-F5344CB8AC3E}">
        <p14:creationId xmlns:p14="http://schemas.microsoft.com/office/powerpoint/2010/main" val="3010391232"/>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0" y="196799"/>
            <a:ext cx="9144000" cy="6464401"/>
          </a:xfrm>
          <a:prstGeom prst="rect">
            <a:avLst/>
          </a:prstGeom>
        </p:spPr>
      </p:pic>
    </p:spTree>
    <p:extLst>
      <p:ext uri="{BB962C8B-B14F-4D97-AF65-F5344CB8AC3E}">
        <p14:creationId xmlns:p14="http://schemas.microsoft.com/office/powerpoint/2010/main" val="186486919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p:nvPr/>
        </p:nvPicPr>
        <p:blipFill>
          <a:blip r:embed="rId2" cstate="email">
            <a:extLst>
              <a:ext uri="{28A0092B-C50C-407E-A947-70E740481C1C}">
                <a14:useLocalDpi xmlns:a14="http://schemas.microsoft.com/office/drawing/2010/main" val="0"/>
              </a:ext>
            </a:extLst>
          </a:blip>
          <a:stretch>
            <a:fillRect/>
          </a:stretch>
        </p:blipFill>
        <p:spPr>
          <a:xfrm>
            <a:off x="791580" y="409147"/>
            <a:ext cx="936104" cy="864096"/>
          </a:xfrm>
          <a:prstGeom prst="rect">
            <a:avLst/>
          </a:prstGeom>
        </p:spPr>
      </p:pic>
      <p:sp>
        <p:nvSpPr>
          <p:cNvPr id="3" name="Rettangolo 2"/>
          <p:cNvSpPr/>
          <p:nvPr/>
        </p:nvSpPr>
        <p:spPr>
          <a:xfrm>
            <a:off x="2195736" y="409147"/>
            <a:ext cx="6048672" cy="646331"/>
          </a:xfrm>
          <a:prstGeom prst="rect">
            <a:avLst/>
          </a:prstGeom>
        </p:spPr>
        <p:txBody>
          <a:bodyPr wrap="square">
            <a:spAutoFit/>
          </a:bodyPr>
          <a:lstStyle/>
          <a:p>
            <a:pPr lvl="0" algn="ctr" fontAlgn="base">
              <a:spcBef>
                <a:spcPct val="0"/>
              </a:spcBef>
              <a:spcAft>
                <a:spcPct val="0"/>
              </a:spcAft>
            </a:pPr>
            <a:r>
              <a:rPr lang="it-IT" sz="1400" dirty="0">
                <a:ea typeface="Calibri" pitchFamily="34" charset="0"/>
                <a:cs typeface="Times New Roman" pitchFamily="18" charset="0"/>
              </a:rPr>
              <a:t>REGIONE TOSCANA – GAL ETRURIA</a:t>
            </a:r>
            <a:endParaRPr lang="it-IT" sz="1400" dirty="0">
              <a:cs typeface="Arial" pitchFamily="34" charset="0"/>
            </a:endParaRPr>
          </a:p>
          <a:p>
            <a:pPr lvl="0" algn="ctr" eaLnBrk="0" fontAlgn="base" hangingPunct="0">
              <a:spcBef>
                <a:spcPct val="0"/>
              </a:spcBef>
              <a:spcAft>
                <a:spcPct val="0"/>
              </a:spcAft>
            </a:pPr>
            <a:r>
              <a:rPr lang="it-IT" sz="1100" b="1" dirty="0">
                <a:ea typeface="Calibri" pitchFamily="34" charset="0"/>
                <a:cs typeface="Times New Roman" pitchFamily="18" charset="0"/>
              </a:rPr>
              <a:t>Asse 4 – Metodo Leader – PSR 2007-2013. </a:t>
            </a:r>
          </a:p>
          <a:p>
            <a:pPr lvl="0" algn="ctr" eaLnBrk="0" fontAlgn="base" hangingPunct="0">
              <a:spcBef>
                <a:spcPct val="0"/>
              </a:spcBef>
              <a:spcAft>
                <a:spcPct val="0"/>
              </a:spcAft>
            </a:pPr>
            <a:r>
              <a:rPr lang="it-IT" sz="1100" b="1" dirty="0">
                <a:ea typeface="Calibri" pitchFamily="34" charset="0"/>
                <a:cs typeface="Times New Roman" pitchFamily="18" charset="0"/>
              </a:rPr>
              <a:t>Misura 323b – Bando 19 Riqualificazione del patrimonio culturale</a:t>
            </a:r>
            <a:r>
              <a:rPr lang="it-IT" sz="1100" dirty="0">
                <a:cs typeface="Arial" pitchFamily="34" charset="0"/>
              </a:rPr>
              <a:t> </a:t>
            </a:r>
          </a:p>
        </p:txBody>
      </p:sp>
      <p:sp>
        <p:nvSpPr>
          <p:cNvPr id="4" name="CasellaDiTesto 3"/>
          <p:cNvSpPr txBox="1"/>
          <p:nvPr/>
        </p:nvSpPr>
        <p:spPr>
          <a:xfrm>
            <a:off x="3275856" y="1527219"/>
            <a:ext cx="3524619" cy="400110"/>
          </a:xfrm>
          <a:prstGeom prst="rect">
            <a:avLst/>
          </a:prstGeom>
          <a:noFill/>
        </p:spPr>
        <p:txBody>
          <a:bodyPr wrap="none" rtlCol="0">
            <a:spAutoFit/>
          </a:bodyPr>
          <a:lstStyle/>
          <a:p>
            <a:pPr algn="ctr"/>
            <a:r>
              <a:rPr lang="it-IT" sz="2000" dirty="0" smtClean="0"/>
              <a:t>LE SERIE CROMATICHE SPECIALI</a:t>
            </a:r>
            <a:endParaRPr lang="it-IT" dirty="0" smtClean="0"/>
          </a:p>
        </p:txBody>
      </p:sp>
      <p:pic>
        <p:nvPicPr>
          <p:cNvPr id="6" name="Immagine 5"/>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0" y="5948321"/>
            <a:ext cx="9144000" cy="902174"/>
          </a:xfrm>
          <a:prstGeom prst="rect">
            <a:avLst/>
          </a:prstGeom>
        </p:spPr>
      </p:pic>
      <p:pic>
        <p:nvPicPr>
          <p:cNvPr id="7" name="Picture 8" descr="C:\Users\User\Pictures\Immagine1.png"/>
          <p:cNvPicPr>
            <a:picLocks noChangeAspect="1" noChangeArrowheads="1"/>
          </p:cNvPicPr>
          <p:nvPr/>
        </p:nvPicPr>
        <p:blipFill rotWithShape="1">
          <a:blip r:embed="rId4" cstate="email"/>
          <a:srcRect t="-444"/>
          <a:stretch/>
        </p:blipFill>
        <p:spPr bwMode="auto">
          <a:xfrm rot="16200000">
            <a:off x="606788" y="1845183"/>
            <a:ext cx="2724857" cy="3634394"/>
          </a:xfrm>
          <a:prstGeom prst="rect">
            <a:avLst/>
          </a:prstGeom>
          <a:noFill/>
        </p:spPr>
      </p:pic>
      <p:pic>
        <p:nvPicPr>
          <p:cNvPr id="8" name="Picture 8" descr="C:\Users\User\Pictures\Immagine5.png"/>
          <p:cNvPicPr>
            <a:picLocks noChangeAspect="1" noChangeArrowheads="1"/>
          </p:cNvPicPr>
          <p:nvPr/>
        </p:nvPicPr>
        <p:blipFill rotWithShape="1">
          <a:blip r:embed="rId5" cstate="email"/>
          <a:srcRect t="-1"/>
          <a:stretch/>
        </p:blipFill>
        <p:spPr bwMode="auto">
          <a:xfrm rot="5400000">
            <a:off x="5901437" y="2584763"/>
            <a:ext cx="3077783" cy="2472255"/>
          </a:xfrm>
          <a:prstGeom prst="rect">
            <a:avLst/>
          </a:prstGeom>
          <a:noFill/>
        </p:spPr>
      </p:pic>
      <p:sp>
        <p:nvSpPr>
          <p:cNvPr id="9" name="CasellaDiTesto 8"/>
          <p:cNvSpPr txBox="1"/>
          <p:nvPr/>
        </p:nvSpPr>
        <p:spPr>
          <a:xfrm flipH="1">
            <a:off x="251519" y="5140346"/>
            <a:ext cx="3472179" cy="307777"/>
          </a:xfrm>
          <a:prstGeom prst="rect">
            <a:avLst/>
          </a:prstGeom>
          <a:noFill/>
        </p:spPr>
        <p:txBody>
          <a:bodyPr wrap="square" rtlCol="0">
            <a:spAutoFit/>
          </a:bodyPr>
          <a:lstStyle/>
          <a:p>
            <a:r>
              <a:rPr lang="it-IT" sz="1400" dirty="0" smtClean="0"/>
              <a:t>Studi cromatici pre-progettuali con acquerelli</a:t>
            </a:r>
            <a:endParaRPr lang="it-IT" sz="1400" dirty="0"/>
          </a:p>
        </p:txBody>
      </p:sp>
      <p:pic>
        <p:nvPicPr>
          <p:cNvPr id="10" name="Immagine 9"/>
          <p:cNvPicPr>
            <a:picLocks noChangeAspect="1"/>
          </p:cNvPicPr>
          <p:nvPr/>
        </p:nvPicPr>
        <p:blipFill>
          <a:blip r:embed="rId6" cstate="screen">
            <a:extLst>
              <a:ext uri="{28A0092B-C50C-407E-A947-70E740481C1C}">
                <a14:useLocalDpi xmlns:a14="http://schemas.microsoft.com/office/drawing/2010/main" val="0"/>
              </a:ext>
            </a:extLst>
          </a:blip>
          <a:stretch>
            <a:fillRect/>
          </a:stretch>
        </p:blipFill>
        <p:spPr>
          <a:xfrm rot="5400000">
            <a:off x="3434034" y="2791971"/>
            <a:ext cx="3059832" cy="2039888"/>
          </a:xfrm>
          <a:prstGeom prst="rect">
            <a:avLst/>
          </a:prstGeom>
        </p:spPr>
      </p:pic>
    </p:spTree>
    <p:extLst>
      <p:ext uri="{BB962C8B-B14F-4D97-AF65-F5344CB8AC3E}">
        <p14:creationId xmlns:p14="http://schemas.microsoft.com/office/powerpoint/2010/main" val="2970388428"/>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p:nvPr/>
        </p:nvPicPr>
        <p:blipFill>
          <a:blip r:embed="rId2" cstate="email">
            <a:extLst>
              <a:ext uri="{28A0092B-C50C-407E-A947-70E740481C1C}">
                <a14:useLocalDpi xmlns:a14="http://schemas.microsoft.com/office/drawing/2010/main" val="0"/>
              </a:ext>
            </a:extLst>
          </a:blip>
          <a:stretch>
            <a:fillRect/>
          </a:stretch>
        </p:blipFill>
        <p:spPr>
          <a:xfrm>
            <a:off x="791580" y="409147"/>
            <a:ext cx="936104" cy="864096"/>
          </a:xfrm>
          <a:prstGeom prst="rect">
            <a:avLst/>
          </a:prstGeom>
        </p:spPr>
      </p:pic>
      <p:sp>
        <p:nvSpPr>
          <p:cNvPr id="3" name="Rettangolo 2"/>
          <p:cNvSpPr/>
          <p:nvPr/>
        </p:nvSpPr>
        <p:spPr>
          <a:xfrm>
            <a:off x="2195736" y="409147"/>
            <a:ext cx="6048672" cy="646331"/>
          </a:xfrm>
          <a:prstGeom prst="rect">
            <a:avLst/>
          </a:prstGeom>
        </p:spPr>
        <p:txBody>
          <a:bodyPr wrap="square">
            <a:spAutoFit/>
          </a:bodyPr>
          <a:lstStyle/>
          <a:p>
            <a:pPr lvl="0" algn="ctr" fontAlgn="base">
              <a:spcBef>
                <a:spcPct val="0"/>
              </a:spcBef>
              <a:spcAft>
                <a:spcPct val="0"/>
              </a:spcAft>
            </a:pPr>
            <a:r>
              <a:rPr lang="it-IT" sz="1400" dirty="0">
                <a:ea typeface="Calibri" pitchFamily="34" charset="0"/>
                <a:cs typeface="Times New Roman" pitchFamily="18" charset="0"/>
              </a:rPr>
              <a:t>REGIONE TOSCANA – GAL ETRURIA</a:t>
            </a:r>
            <a:endParaRPr lang="it-IT" sz="1400" dirty="0">
              <a:cs typeface="Arial" pitchFamily="34" charset="0"/>
            </a:endParaRPr>
          </a:p>
          <a:p>
            <a:pPr lvl="0" algn="ctr" eaLnBrk="0" fontAlgn="base" hangingPunct="0">
              <a:spcBef>
                <a:spcPct val="0"/>
              </a:spcBef>
              <a:spcAft>
                <a:spcPct val="0"/>
              </a:spcAft>
            </a:pPr>
            <a:r>
              <a:rPr lang="it-IT" sz="1100" b="1" dirty="0">
                <a:ea typeface="Calibri" pitchFamily="34" charset="0"/>
                <a:cs typeface="Times New Roman" pitchFamily="18" charset="0"/>
              </a:rPr>
              <a:t>Asse 4 – Metodo Leader – PSR 2007-2013. </a:t>
            </a:r>
          </a:p>
          <a:p>
            <a:pPr lvl="0" algn="ctr" eaLnBrk="0" fontAlgn="base" hangingPunct="0">
              <a:spcBef>
                <a:spcPct val="0"/>
              </a:spcBef>
              <a:spcAft>
                <a:spcPct val="0"/>
              </a:spcAft>
            </a:pPr>
            <a:r>
              <a:rPr lang="it-IT" sz="1100" b="1" dirty="0">
                <a:ea typeface="Calibri" pitchFamily="34" charset="0"/>
                <a:cs typeface="Times New Roman" pitchFamily="18" charset="0"/>
              </a:rPr>
              <a:t>Misura 323b – Bando 19 Riqualificazione del patrimonio culturale</a:t>
            </a:r>
            <a:r>
              <a:rPr lang="it-IT" sz="1100" dirty="0">
                <a:cs typeface="Arial" pitchFamily="34" charset="0"/>
              </a:rPr>
              <a:t> </a:t>
            </a:r>
          </a:p>
        </p:txBody>
      </p:sp>
      <p:pic>
        <p:nvPicPr>
          <p:cNvPr id="4" name="Immagine 3"/>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0" y="217179"/>
            <a:ext cx="9144000" cy="6423641"/>
          </a:xfrm>
          <a:prstGeom prst="rect">
            <a:avLst/>
          </a:prstGeom>
        </p:spPr>
      </p:pic>
    </p:spTree>
    <p:extLst>
      <p:ext uri="{BB962C8B-B14F-4D97-AF65-F5344CB8AC3E}">
        <p14:creationId xmlns:p14="http://schemas.microsoft.com/office/powerpoint/2010/main" val="272876167"/>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p:nvPr/>
        </p:nvPicPr>
        <p:blipFill>
          <a:blip r:embed="rId2" cstate="email">
            <a:extLst>
              <a:ext uri="{28A0092B-C50C-407E-A947-70E740481C1C}">
                <a14:useLocalDpi xmlns:a14="http://schemas.microsoft.com/office/drawing/2010/main" val="0"/>
              </a:ext>
            </a:extLst>
          </a:blip>
          <a:stretch>
            <a:fillRect/>
          </a:stretch>
        </p:blipFill>
        <p:spPr>
          <a:xfrm>
            <a:off x="791580" y="409147"/>
            <a:ext cx="936104" cy="864096"/>
          </a:xfrm>
          <a:prstGeom prst="rect">
            <a:avLst/>
          </a:prstGeom>
        </p:spPr>
      </p:pic>
      <p:sp>
        <p:nvSpPr>
          <p:cNvPr id="3" name="Rettangolo 2"/>
          <p:cNvSpPr/>
          <p:nvPr/>
        </p:nvSpPr>
        <p:spPr>
          <a:xfrm>
            <a:off x="2195736" y="409147"/>
            <a:ext cx="6048672" cy="646331"/>
          </a:xfrm>
          <a:prstGeom prst="rect">
            <a:avLst/>
          </a:prstGeom>
        </p:spPr>
        <p:txBody>
          <a:bodyPr wrap="square">
            <a:spAutoFit/>
          </a:bodyPr>
          <a:lstStyle/>
          <a:p>
            <a:pPr lvl="0" algn="ctr" fontAlgn="base">
              <a:spcBef>
                <a:spcPct val="0"/>
              </a:spcBef>
              <a:spcAft>
                <a:spcPct val="0"/>
              </a:spcAft>
            </a:pPr>
            <a:r>
              <a:rPr lang="it-IT" sz="1400" dirty="0">
                <a:ea typeface="Calibri" pitchFamily="34" charset="0"/>
                <a:cs typeface="Times New Roman" pitchFamily="18" charset="0"/>
              </a:rPr>
              <a:t>REGIONE TOSCANA – GAL ETRURIA</a:t>
            </a:r>
            <a:endParaRPr lang="it-IT" sz="1400" dirty="0">
              <a:cs typeface="Arial" pitchFamily="34" charset="0"/>
            </a:endParaRPr>
          </a:p>
          <a:p>
            <a:pPr lvl="0" algn="ctr" eaLnBrk="0" fontAlgn="base" hangingPunct="0">
              <a:spcBef>
                <a:spcPct val="0"/>
              </a:spcBef>
              <a:spcAft>
                <a:spcPct val="0"/>
              </a:spcAft>
            </a:pPr>
            <a:r>
              <a:rPr lang="it-IT" sz="1100" b="1" dirty="0">
                <a:ea typeface="Calibri" pitchFamily="34" charset="0"/>
                <a:cs typeface="Times New Roman" pitchFamily="18" charset="0"/>
              </a:rPr>
              <a:t>Asse 4 – Metodo Leader – PSR 2007-2013. </a:t>
            </a:r>
          </a:p>
          <a:p>
            <a:pPr lvl="0" algn="ctr" eaLnBrk="0" fontAlgn="base" hangingPunct="0">
              <a:spcBef>
                <a:spcPct val="0"/>
              </a:spcBef>
              <a:spcAft>
                <a:spcPct val="0"/>
              </a:spcAft>
            </a:pPr>
            <a:r>
              <a:rPr lang="it-IT" sz="1100" b="1" dirty="0">
                <a:ea typeface="Calibri" pitchFamily="34" charset="0"/>
                <a:cs typeface="Times New Roman" pitchFamily="18" charset="0"/>
              </a:rPr>
              <a:t>Misura 323b – Bando 19 Riqualificazione del patrimonio culturale</a:t>
            </a:r>
            <a:r>
              <a:rPr lang="it-IT" sz="1100" dirty="0">
                <a:cs typeface="Arial" pitchFamily="34" charset="0"/>
              </a:rPr>
              <a:t> </a:t>
            </a:r>
          </a:p>
        </p:txBody>
      </p:sp>
      <p:pic>
        <p:nvPicPr>
          <p:cNvPr id="4" name="Immagine 3"/>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0" y="217179"/>
            <a:ext cx="9144000" cy="6423641"/>
          </a:xfrm>
          <a:prstGeom prst="rect">
            <a:avLst/>
          </a:prstGeom>
        </p:spPr>
      </p:pic>
    </p:spTree>
    <p:extLst>
      <p:ext uri="{BB962C8B-B14F-4D97-AF65-F5344CB8AC3E}">
        <p14:creationId xmlns:p14="http://schemas.microsoft.com/office/powerpoint/2010/main" val="905075181"/>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539552" y="2420888"/>
            <a:ext cx="3528392" cy="3096344"/>
          </a:xfrm>
          <a:solidFill>
            <a:schemeClr val="accent5">
              <a:lumMod val="20000"/>
              <a:lumOff val="80000"/>
            </a:schemeClr>
          </a:solidFill>
          <a:ln w="9525">
            <a:solidFill>
              <a:schemeClr val="tx1"/>
            </a:solidFill>
          </a:ln>
        </p:spPr>
        <p:txBody>
          <a:bodyPr>
            <a:normAutofit/>
          </a:bodyPr>
          <a:lstStyle/>
          <a:p>
            <a:r>
              <a:rPr lang="it-IT" sz="2800" b="0" dirty="0" smtClean="0"/>
              <a:t>Codice di pratica per il riconoscimento delle matrici nelle Terre di Marciana e per l’uso appropriato delle Tavolozze Colore</a:t>
            </a:r>
            <a:endParaRPr lang="it-IT" sz="2800" b="0" dirty="0"/>
          </a:p>
        </p:txBody>
      </p:sp>
      <p:pic>
        <p:nvPicPr>
          <p:cNvPr id="5" name="Picture 2" descr="C:\Users\User\Desktop\MARCIANA pr.colore\elba 12-14 giugno\13 giugno\P1100107.JPG"/>
          <p:cNvPicPr>
            <a:picLocks noGrp="1" noChangeAspect="1" noChangeArrowheads="1"/>
          </p:cNvPicPr>
          <p:nvPr>
            <p:ph idx="1"/>
          </p:nvPr>
        </p:nvPicPr>
        <p:blipFill>
          <a:blip r:embed="rId2" cstate="email"/>
          <a:srcRect/>
          <a:stretch>
            <a:fillRect/>
          </a:stretch>
        </p:blipFill>
        <p:spPr bwMode="auto">
          <a:xfrm>
            <a:off x="4590062" y="1700808"/>
            <a:ext cx="3761305" cy="5013176"/>
          </a:xfrm>
          <a:prstGeom prst="rect">
            <a:avLst/>
          </a:prstGeom>
          <a:noFill/>
        </p:spPr>
      </p:pic>
      <p:pic>
        <p:nvPicPr>
          <p:cNvPr id="6" name="Immagine 5"/>
          <p:cNvPicPr/>
          <p:nvPr/>
        </p:nvPicPr>
        <p:blipFill>
          <a:blip r:embed="rId3" cstate="email">
            <a:extLst>
              <a:ext uri="{28A0092B-C50C-407E-A947-70E740481C1C}">
                <a14:useLocalDpi xmlns:a14="http://schemas.microsoft.com/office/drawing/2010/main" val="0"/>
              </a:ext>
            </a:extLst>
          </a:blip>
          <a:stretch>
            <a:fillRect/>
          </a:stretch>
        </p:blipFill>
        <p:spPr>
          <a:xfrm>
            <a:off x="323528" y="0"/>
            <a:ext cx="936104" cy="864096"/>
          </a:xfrm>
          <a:prstGeom prst="rect">
            <a:avLst/>
          </a:prstGeom>
        </p:spPr>
      </p:pic>
      <p:sp>
        <p:nvSpPr>
          <p:cNvPr id="21505" name="Rectangle 1"/>
          <p:cNvSpPr>
            <a:spLocks noChangeArrowheads="1"/>
          </p:cNvSpPr>
          <p:nvPr/>
        </p:nvSpPr>
        <p:spPr bwMode="auto">
          <a:xfrm>
            <a:off x="323528" y="980728"/>
            <a:ext cx="8388424" cy="67710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RIQUALIFICAZIONE DEL LUNGOMARE </a:t>
            </a:r>
            <a:r>
              <a:rPr kumimoji="0" lang="it-IT" b="1" i="0" u="none" strike="noStrike" cap="none" normalizeH="0" baseline="0" dirty="0" err="1" smtClean="0">
                <a:ln>
                  <a:noFill/>
                </a:ln>
                <a:solidFill>
                  <a:schemeClr val="tx1"/>
                </a:solidFill>
                <a:effectLst/>
                <a:latin typeface="Calibri" pitchFamily="34" charset="0"/>
                <a:ea typeface="Calibri" pitchFamily="34" charset="0"/>
                <a:cs typeface="Times New Roman" pitchFamily="18" charset="0"/>
              </a:rPr>
              <a:t>DI</a:t>
            </a:r>
            <a:r>
              <a:rPr kumimoji="0" lang="it-IT"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MARCIANA MARINA DA “TORRE A TORRE”</a:t>
            </a:r>
            <a:endParaRPr kumimoji="0" lang="it-IT"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it-IT" sz="2000"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PIANO DEL COLORE E PROGETTO NORMA</a:t>
            </a:r>
            <a:endParaRPr kumimoji="0" lang="it-IT" sz="2800" b="0" i="0" u="none" strike="noStrike" cap="none" normalizeH="0" baseline="0" dirty="0" smtClean="0">
              <a:ln>
                <a:noFill/>
              </a:ln>
              <a:solidFill>
                <a:schemeClr val="tx1"/>
              </a:solidFill>
              <a:effectLst/>
              <a:latin typeface="Arial" pitchFamily="34" charset="0"/>
              <a:cs typeface="Arial" pitchFamily="34" charset="0"/>
            </a:endParaRPr>
          </a:p>
        </p:txBody>
      </p:sp>
      <p:sp>
        <p:nvSpPr>
          <p:cNvPr id="21506" name="Rectangle 2"/>
          <p:cNvSpPr>
            <a:spLocks noChangeArrowheads="1"/>
          </p:cNvSpPr>
          <p:nvPr/>
        </p:nvSpPr>
        <p:spPr bwMode="auto">
          <a:xfrm>
            <a:off x="1259632" y="117504"/>
            <a:ext cx="7344816"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sz="14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REGIONE TOSCANA – GAL ETRURIA</a:t>
            </a:r>
            <a:endParaRPr kumimoji="0" lang="it-IT" sz="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it-IT" sz="1100"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Asse 4 – Metodo Leader – PSR 2007-2013. </a:t>
            </a:r>
            <a:endParaRPr kumimoji="0" lang="it-IT" sz="1100" b="1" i="0" u="none" strike="noStrike" cap="none" normalizeH="0" baseline="0" dirty="0" smtClean="0">
              <a:ln>
                <a:noFill/>
              </a:ln>
              <a:solidFill>
                <a:schemeClr val="tx1"/>
              </a:solidFill>
              <a:effectLst/>
              <a:latin typeface="Arial" pitchFamily="34" charset="0"/>
              <a:ea typeface="Calibri" pitchFamily="34"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it-IT" sz="1100" b="1"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Misura 323b – Bando 19 Riqualificazione del patrimonio culturale</a:t>
            </a:r>
            <a:r>
              <a:rPr kumimoji="0" lang="it-IT" sz="800" b="0" i="0" u="none" strike="noStrike" cap="none" normalizeH="0" baseline="0" dirty="0" smtClean="0">
                <a:ln>
                  <a:noFill/>
                </a:ln>
                <a:solidFill>
                  <a:schemeClr val="tx1"/>
                </a:solidFill>
                <a:effectLst/>
                <a:latin typeface="Arial" pitchFamily="34" charset="0"/>
                <a:cs typeface="Arial" pitchFamily="34" charset="0"/>
              </a:rPr>
              <a:t> </a:t>
            </a:r>
            <a:endParaRPr kumimoji="0" lang="it-IT" sz="1600" b="0" i="0" u="none" strike="noStrike" cap="none" normalizeH="0" baseline="0" dirty="0" smtClean="0">
              <a:ln>
                <a:noFill/>
              </a:ln>
              <a:solidFill>
                <a:schemeClr val="tx1"/>
              </a:solidFill>
              <a:effectLst/>
              <a:latin typeface="Arial" pitchFamily="34" charset="0"/>
              <a:cs typeface="Arial" pitchFamily="34" charset="0"/>
            </a:endParaRPr>
          </a:p>
        </p:txBody>
      </p:sp>
      <p:sp>
        <p:nvSpPr>
          <p:cNvPr id="8" name="CasellaDiTesto 7"/>
          <p:cNvSpPr txBox="1"/>
          <p:nvPr/>
        </p:nvSpPr>
        <p:spPr>
          <a:xfrm>
            <a:off x="554745" y="6280284"/>
            <a:ext cx="3600400" cy="338554"/>
          </a:xfrm>
          <a:prstGeom prst="rect">
            <a:avLst/>
          </a:prstGeom>
          <a:noFill/>
        </p:spPr>
        <p:txBody>
          <a:bodyPr wrap="square" rtlCol="0">
            <a:spAutoFit/>
          </a:bodyPr>
          <a:lstStyle/>
          <a:p>
            <a:r>
              <a:rPr lang="it-IT" sz="1600" i="1" dirty="0" smtClean="0"/>
              <a:t>A cura della dott.ssa Cristina N. Grandin</a:t>
            </a:r>
            <a:endParaRPr lang="it-IT" sz="1600" i="1" dirty="0"/>
          </a:p>
        </p:txBody>
      </p:sp>
    </p:spTree>
    <p:extLst>
      <p:ext uri="{BB962C8B-B14F-4D97-AF65-F5344CB8AC3E}">
        <p14:creationId xmlns:p14="http://schemas.microsoft.com/office/powerpoint/2010/main" val="39777335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0" y="404664"/>
            <a:ext cx="9144000" cy="6096000"/>
          </a:xfrm>
          <a:prstGeom prst="rect">
            <a:avLst/>
          </a:prstGeom>
        </p:spPr>
      </p:pic>
      <p:sp>
        <p:nvSpPr>
          <p:cNvPr id="3" name="CasellaDiTesto 2"/>
          <p:cNvSpPr txBox="1"/>
          <p:nvPr/>
        </p:nvSpPr>
        <p:spPr>
          <a:xfrm>
            <a:off x="1115616" y="764704"/>
            <a:ext cx="3432928" cy="369332"/>
          </a:xfrm>
          <a:prstGeom prst="rect">
            <a:avLst/>
          </a:prstGeom>
          <a:noFill/>
        </p:spPr>
        <p:txBody>
          <a:bodyPr wrap="square" rtlCol="0">
            <a:spAutoFit/>
          </a:bodyPr>
          <a:lstStyle/>
          <a:p>
            <a:r>
              <a:rPr lang="it-IT" b="1" dirty="0" smtClean="0">
                <a:solidFill>
                  <a:schemeClr val="bg1"/>
                </a:solidFill>
              </a:rPr>
              <a:t>Gli strumenti di studio e di rilievo</a:t>
            </a:r>
            <a:endParaRPr lang="it-IT" b="1" dirty="0">
              <a:solidFill>
                <a:schemeClr val="bg1"/>
              </a:solidFill>
            </a:endParaRPr>
          </a:p>
        </p:txBody>
      </p:sp>
      <p:sp>
        <p:nvSpPr>
          <p:cNvPr id="5" name="Rettangolo 4"/>
          <p:cNvSpPr/>
          <p:nvPr/>
        </p:nvSpPr>
        <p:spPr>
          <a:xfrm>
            <a:off x="669464" y="4941168"/>
            <a:ext cx="3177473" cy="369332"/>
          </a:xfrm>
          <a:prstGeom prst="rect">
            <a:avLst/>
          </a:prstGeom>
        </p:spPr>
        <p:txBody>
          <a:bodyPr wrap="none">
            <a:spAutoFit/>
          </a:bodyPr>
          <a:lstStyle/>
          <a:p>
            <a:r>
              <a:rPr lang="it-IT" i="1" dirty="0"/>
              <a:t>A cura della </a:t>
            </a:r>
            <a:r>
              <a:rPr lang="it-IT" i="1" dirty="0" smtClean="0"/>
              <a:t>arch. Daniela Chiesi</a:t>
            </a:r>
            <a:endParaRPr lang="it-IT" i="1" dirty="0"/>
          </a:p>
        </p:txBody>
      </p:sp>
    </p:spTree>
    <p:extLst>
      <p:ext uri="{BB962C8B-B14F-4D97-AF65-F5344CB8AC3E}">
        <p14:creationId xmlns:p14="http://schemas.microsoft.com/office/powerpoint/2010/main" val="111091319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User\Desktop\copiato\Elba 2013\mm-maggio2013\Sopralluogo 15_16 maggio2013\Foto 16_05\IMG_6298.JPG"/>
          <p:cNvPicPr>
            <a:picLocks noGrp="1" noChangeAspect="1" noChangeArrowheads="1"/>
          </p:cNvPicPr>
          <p:nvPr>
            <p:ph idx="1"/>
          </p:nvPr>
        </p:nvPicPr>
        <p:blipFill>
          <a:blip r:embed="rId2" cstate="email"/>
          <a:srcRect/>
          <a:stretch>
            <a:fillRect/>
          </a:stretch>
        </p:blipFill>
        <p:spPr bwMode="auto">
          <a:xfrm>
            <a:off x="5004048" y="3717032"/>
            <a:ext cx="3600400" cy="2400267"/>
          </a:xfrm>
          <a:prstGeom prst="rect">
            <a:avLst/>
          </a:prstGeom>
          <a:noFill/>
        </p:spPr>
      </p:pic>
      <p:sp>
        <p:nvSpPr>
          <p:cNvPr id="6" name="Titolo 4"/>
          <p:cNvSpPr>
            <a:spLocks noGrp="1"/>
          </p:cNvSpPr>
          <p:nvPr>
            <p:ph type="title"/>
          </p:nvPr>
        </p:nvSpPr>
        <p:spPr>
          <a:xfrm>
            <a:off x="683568" y="1196752"/>
            <a:ext cx="3600400" cy="2160240"/>
          </a:xfrm>
          <a:solidFill>
            <a:schemeClr val="bg2">
              <a:lumMod val="90000"/>
            </a:schemeClr>
          </a:solidFill>
          <a:ln w="12700">
            <a:solidFill>
              <a:schemeClr val="tx1"/>
            </a:solidFill>
          </a:ln>
        </p:spPr>
        <p:txBody>
          <a:bodyPr anchor="ctr">
            <a:noAutofit/>
          </a:bodyPr>
          <a:lstStyle/>
          <a:p>
            <a:pPr algn="ctr"/>
            <a:r>
              <a:rPr lang="it-IT" sz="2800" b="0" i="1" dirty="0" smtClean="0"/>
              <a:t>Le categorie:</a:t>
            </a:r>
            <a:r>
              <a:rPr lang="it-IT" sz="2800" b="0" dirty="0" smtClean="0"/>
              <a:t>  </a:t>
            </a:r>
            <a:br>
              <a:rPr lang="it-IT" sz="2800" b="0" dirty="0" smtClean="0"/>
            </a:br>
            <a:r>
              <a:rPr lang="it-IT" sz="2800" b="0" dirty="0" smtClean="0"/>
              <a:t>Matrici minerali </a:t>
            </a:r>
            <a:br>
              <a:rPr lang="it-IT" sz="2800" b="0" dirty="0" smtClean="0"/>
            </a:br>
            <a:r>
              <a:rPr lang="it-IT" sz="2800" b="0" dirty="0" smtClean="0"/>
              <a:t>Matrici cromatiche </a:t>
            </a:r>
            <a:br>
              <a:rPr lang="it-IT" sz="2800" b="0" dirty="0" smtClean="0"/>
            </a:br>
            <a:r>
              <a:rPr lang="it-IT" sz="2800" b="0" dirty="0" smtClean="0"/>
              <a:t>Tinte madri</a:t>
            </a:r>
          </a:p>
        </p:txBody>
      </p:sp>
      <p:sp>
        <p:nvSpPr>
          <p:cNvPr id="7" name="Titolo 4"/>
          <p:cNvSpPr txBox="1">
            <a:spLocks/>
          </p:cNvSpPr>
          <p:nvPr/>
        </p:nvSpPr>
        <p:spPr>
          <a:xfrm>
            <a:off x="5148064" y="1196752"/>
            <a:ext cx="3384376" cy="2232248"/>
          </a:xfrm>
          <a:prstGeom prst="rect">
            <a:avLst/>
          </a:prstGeom>
          <a:solidFill>
            <a:schemeClr val="accent2">
              <a:lumMod val="20000"/>
              <a:lumOff val="80000"/>
            </a:schemeClr>
          </a:solidFill>
          <a:ln w="12700">
            <a:solidFill>
              <a:schemeClr val="tx1"/>
            </a:solidFill>
          </a:ln>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it-IT" sz="2800" b="0" i="1" strike="noStrike" kern="1200" cap="none" spc="0" normalizeH="0" baseline="0" noProof="0" dirty="0" smtClean="0">
                <a:ln>
                  <a:noFill/>
                </a:ln>
                <a:solidFill>
                  <a:schemeClr val="tx1"/>
                </a:solidFill>
                <a:effectLst/>
                <a:uLnTx/>
                <a:uFillTx/>
                <a:latin typeface="+mj-lt"/>
                <a:ea typeface="+mj-ea"/>
                <a:cs typeface="+mj-cs"/>
              </a:rPr>
              <a:t>I colori di progetto:</a:t>
            </a:r>
            <a:r>
              <a:rPr kumimoji="0" lang="it-IT" sz="2400" b="0" i="0" u="sng" strike="noStrike" kern="1200" cap="none" spc="0" normalizeH="0" baseline="0" noProof="0" dirty="0" smtClean="0">
                <a:ln>
                  <a:noFill/>
                </a:ln>
                <a:solidFill>
                  <a:schemeClr val="tx1"/>
                </a:solidFill>
                <a:effectLst/>
                <a:uLnTx/>
                <a:uFillTx/>
                <a:latin typeface="+mj-lt"/>
                <a:ea typeface="+mj-ea"/>
                <a:cs typeface="+mj-cs"/>
              </a:rPr>
              <a:t> </a:t>
            </a:r>
            <a:r>
              <a:rPr kumimoji="0" lang="it-IT" sz="3200" b="0" i="0" u="sng" strike="noStrike" kern="1200" cap="none" spc="0" normalizeH="0" baseline="0" noProof="0" dirty="0" smtClean="0">
                <a:ln>
                  <a:noFill/>
                </a:ln>
                <a:solidFill>
                  <a:schemeClr val="tx1"/>
                </a:solidFill>
                <a:effectLst/>
                <a:uLnTx/>
                <a:uFillTx/>
                <a:latin typeface="+mj-lt"/>
                <a:ea typeface="+mj-ea"/>
                <a:cs typeface="+mj-cs"/>
              </a:rPr>
              <a:t> </a:t>
            </a:r>
            <a:r>
              <a:rPr kumimoji="0" lang="it-IT" sz="3200" b="0" i="0" u="none" strike="noStrike" kern="1200" cap="none" spc="0" normalizeH="0" baseline="0" noProof="0" dirty="0" smtClean="0">
                <a:ln>
                  <a:noFill/>
                </a:ln>
                <a:solidFill>
                  <a:schemeClr val="tx1"/>
                </a:solidFill>
                <a:effectLst/>
                <a:uLnTx/>
                <a:uFillTx/>
                <a:latin typeface="+mj-lt"/>
                <a:ea typeface="+mj-ea"/>
                <a:cs typeface="+mj-cs"/>
              </a:rPr>
              <a:t/>
            </a:r>
            <a:br>
              <a:rPr kumimoji="0" lang="it-IT" sz="3200" b="0" i="0" u="none" strike="noStrike" kern="1200" cap="none" spc="0" normalizeH="0" baseline="0" noProof="0" dirty="0" smtClean="0">
                <a:ln>
                  <a:noFill/>
                </a:ln>
                <a:solidFill>
                  <a:schemeClr val="tx1"/>
                </a:solidFill>
                <a:effectLst/>
                <a:uLnTx/>
                <a:uFillTx/>
                <a:latin typeface="+mj-lt"/>
                <a:ea typeface="+mj-ea"/>
                <a:cs typeface="+mj-cs"/>
              </a:rPr>
            </a:br>
            <a:r>
              <a:rPr kumimoji="0" lang="it-IT" sz="2400" b="0" i="0" u="none" strike="noStrike" kern="1200" cap="none" spc="0" normalizeH="0" baseline="0" noProof="0" dirty="0" smtClean="0">
                <a:ln>
                  <a:noFill/>
                </a:ln>
                <a:solidFill>
                  <a:schemeClr val="tx1"/>
                </a:solidFill>
                <a:effectLst/>
                <a:uLnTx/>
                <a:uFillTx/>
                <a:latin typeface="+mj-lt"/>
                <a:ea typeface="+mj-ea"/>
                <a:cs typeface="+mj-cs"/>
              </a:rPr>
              <a:t>Colori compatibili</a:t>
            </a:r>
          </a:p>
          <a:p>
            <a:pPr marL="0" marR="0" lvl="0" indent="0" algn="ctr" defTabSz="914400" rtl="0" eaLnBrk="1" fontAlgn="auto" latinLnBrk="0" hangingPunct="1">
              <a:lnSpc>
                <a:spcPct val="100000"/>
              </a:lnSpc>
              <a:spcBef>
                <a:spcPct val="0"/>
              </a:spcBef>
              <a:spcAft>
                <a:spcPts val="0"/>
              </a:spcAft>
              <a:buClrTx/>
              <a:buSzTx/>
              <a:buFontTx/>
              <a:buNone/>
              <a:tabLst/>
              <a:defRPr/>
            </a:pPr>
            <a:r>
              <a:rPr lang="it-IT" sz="2400" dirty="0" smtClean="0">
                <a:latin typeface="+mj-lt"/>
                <a:ea typeface="+mj-ea"/>
                <a:cs typeface="+mj-cs"/>
              </a:rPr>
              <a:t>Tinte correttive</a:t>
            </a: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it-IT" sz="2400" b="0" i="0" u="none" strike="noStrike" kern="1200" cap="none" spc="0" normalizeH="0" baseline="0" noProof="0" dirty="0" smtClean="0">
                <a:ln>
                  <a:noFill/>
                </a:ln>
                <a:solidFill>
                  <a:schemeClr val="tx1"/>
                </a:solidFill>
                <a:effectLst/>
                <a:uLnTx/>
                <a:uFillTx/>
                <a:latin typeface="+mj-lt"/>
                <a:ea typeface="+mj-ea"/>
                <a:cs typeface="+mj-cs"/>
              </a:rPr>
              <a:t>Tinte Adattative</a:t>
            </a:r>
          </a:p>
          <a:p>
            <a:pPr marL="0" marR="0" lvl="0" indent="0" algn="ctr" defTabSz="914400" rtl="0" eaLnBrk="1" fontAlgn="auto" latinLnBrk="0" hangingPunct="1">
              <a:lnSpc>
                <a:spcPct val="100000"/>
              </a:lnSpc>
              <a:spcBef>
                <a:spcPct val="0"/>
              </a:spcBef>
              <a:spcAft>
                <a:spcPts val="0"/>
              </a:spcAft>
              <a:buClrTx/>
              <a:buSzTx/>
              <a:buFontTx/>
              <a:buNone/>
              <a:tabLst/>
              <a:defRPr/>
            </a:pPr>
            <a:r>
              <a:rPr lang="it-IT" sz="2400" dirty="0" smtClean="0">
                <a:latin typeface="+mj-lt"/>
                <a:ea typeface="+mj-ea"/>
                <a:cs typeface="+mj-cs"/>
              </a:rPr>
              <a:t>Monocromi Neutri</a:t>
            </a: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it-IT" sz="2400" b="0" i="0" u="none" strike="noStrike" kern="1200" cap="none" spc="0" normalizeH="0" baseline="0" noProof="0" dirty="0" smtClean="0">
                <a:ln>
                  <a:noFill/>
                </a:ln>
                <a:solidFill>
                  <a:schemeClr val="tx1"/>
                </a:solidFill>
                <a:effectLst/>
                <a:uLnTx/>
                <a:uFillTx/>
                <a:latin typeface="+mj-lt"/>
                <a:ea typeface="+mj-ea"/>
                <a:cs typeface="+mj-cs"/>
              </a:rPr>
              <a:t>Colori caratterizzanti </a:t>
            </a:r>
          </a:p>
        </p:txBody>
      </p:sp>
      <p:pic>
        <p:nvPicPr>
          <p:cNvPr id="8" name="Picture 2" descr="C:\Users\User\Desktop\copiato\Elba 2013\mm-maggio2013\Sopralluogo 15_16 maggio2013\Foto 16_05\IMG_6417.JPG"/>
          <p:cNvPicPr>
            <a:picLocks noChangeAspect="1" noChangeArrowheads="1"/>
          </p:cNvPicPr>
          <p:nvPr/>
        </p:nvPicPr>
        <p:blipFill>
          <a:blip r:embed="rId3" cstate="email"/>
          <a:srcRect/>
          <a:stretch>
            <a:fillRect/>
          </a:stretch>
        </p:blipFill>
        <p:spPr bwMode="auto">
          <a:xfrm>
            <a:off x="683568" y="3645024"/>
            <a:ext cx="3714564" cy="2476376"/>
          </a:xfrm>
          <a:prstGeom prst="rect">
            <a:avLst/>
          </a:prstGeom>
          <a:noFill/>
        </p:spPr>
      </p:pic>
      <p:sp>
        <p:nvSpPr>
          <p:cNvPr id="9" name="CasellaDiTesto 8"/>
          <p:cNvSpPr txBox="1"/>
          <p:nvPr/>
        </p:nvSpPr>
        <p:spPr>
          <a:xfrm>
            <a:off x="827584" y="6381328"/>
            <a:ext cx="7560840" cy="338554"/>
          </a:xfrm>
          <a:prstGeom prst="rect">
            <a:avLst/>
          </a:prstGeom>
          <a:solidFill>
            <a:srgbClr val="FFFF66"/>
          </a:solidFill>
          <a:ln w="9525">
            <a:solidFill>
              <a:schemeClr val="tx1"/>
            </a:solidFill>
          </a:ln>
        </p:spPr>
        <p:txBody>
          <a:bodyPr wrap="square" rtlCol="0">
            <a:spAutoFit/>
          </a:bodyPr>
          <a:lstStyle/>
          <a:p>
            <a:pPr algn="ctr"/>
            <a:r>
              <a:rPr lang="it-IT" sz="1600" dirty="0" smtClean="0"/>
              <a:t>DAGLI STUDI PER IL RILIEVO ALLE NORME PER IL  PROGETTO</a:t>
            </a:r>
            <a:endParaRPr lang="it-IT" sz="1600" dirty="0"/>
          </a:p>
        </p:txBody>
      </p:sp>
      <p:sp>
        <p:nvSpPr>
          <p:cNvPr id="10" name="CasellaDiTesto 9"/>
          <p:cNvSpPr txBox="1"/>
          <p:nvPr/>
        </p:nvSpPr>
        <p:spPr>
          <a:xfrm>
            <a:off x="2123728" y="332656"/>
            <a:ext cx="4680520" cy="369332"/>
          </a:xfrm>
          <a:prstGeom prst="rect">
            <a:avLst/>
          </a:prstGeom>
          <a:solidFill>
            <a:srgbClr val="FFFF66"/>
          </a:solidFill>
          <a:ln>
            <a:solidFill>
              <a:schemeClr val="tx1"/>
            </a:solidFill>
          </a:ln>
        </p:spPr>
        <p:txBody>
          <a:bodyPr wrap="square" rtlCol="0">
            <a:spAutoFit/>
          </a:bodyPr>
          <a:lstStyle/>
          <a:p>
            <a:pPr algn="ctr"/>
            <a:r>
              <a:rPr lang="it-IT" b="1" dirty="0" smtClean="0"/>
              <a:t>IL LESSICO DEI COLORI</a:t>
            </a:r>
            <a:endParaRPr lang="it-IT" b="1" dirty="0"/>
          </a:p>
        </p:txBody>
      </p:sp>
    </p:spTree>
    <p:extLst>
      <p:ext uri="{BB962C8B-B14F-4D97-AF65-F5344CB8AC3E}">
        <p14:creationId xmlns:p14="http://schemas.microsoft.com/office/powerpoint/2010/main" val="52085982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olo 12"/>
          <p:cNvSpPr>
            <a:spLocks noGrp="1"/>
          </p:cNvSpPr>
          <p:nvPr>
            <p:ph type="title"/>
          </p:nvPr>
        </p:nvSpPr>
        <p:spPr>
          <a:xfrm>
            <a:off x="251520" y="0"/>
            <a:ext cx="3008313" cy="491654"/>
          </a:xfrm>
        </p:spPr>
        <p:txBody>
          <a:bodyPr/>
          <a:lstStyle/>
          <a:p>
            <a:r>
              <a:rPr lang="it-IT" dirty="0" smtClean="0"/>
              <a:t>LE MATRICI MINERALI</a:t>
            </a:r>
            <a:endParaRPr lang="it-IT" dirty="0"/>
          </a:p>
        </p:txBody>
      </p:sp>
      <p:sp>
        <p:nvSpPr>
          <p:cNvPr id="14" name="Segnaposto testo 13"/>
          <p:cNvSpPr>
            <a:spLocks noGrp="1"/>
          </p:cNvSpPr>
          <p:nvPr>
            <p:ph type="body" sz="half" idx="2"/>
          </p:nvPr>
        </p:nvSpPr>
        <p:spPr>
          <a:xfrm>
            <a:off x="179512" y="476673"/>
            <a:ext cx="3240360" cy="4608511"/>
          </a:xfrm>
        </p:spPr>
        <p:txBody>
          <a:bodyPr>
            <a:normAutofit fontScale="92500" lnSpcReduction="20000"/>
          </a:bodyPr>
          <a:lstStyle/>
          <a:p>
            <a:r>
              <a:rPr lang="it-IT" sz="1900" dirty="0" smtClean="0"/>
              <a:t>Sono disseminate ovunque …</a:t>
            </a:r>
          </a:p>
          <a:p>
            <a:r>
              <a:rPr lang="it-IT" sz="1900" dirty="0" smtClean="0"/>
              <a:t>Si vedono nel paesaggio e nel territorio urbano.</a:t>
            </a:r>
          </a:p>
          <a:p>
            <a:r>
              <a:rPr lang="it-IT" sz="1900" dirty="0" smtClean="0"/>
              <a:t>Formano i manufatti rurali della tradizione e gli edifici storici  monumentali.</a:t>
            </a:r>
          </a:p>
          <a:p>
            <a:r>
              <a:rPr lang="it-IT" sz="1900" dirty="0" smtClean="0"/>
              <a:t>Si trovano negli elementi principali di facciata e  negli accessori decorativi. </a:t>
            </a:r>
          </a:p>
          <a:p>
            <a:r>
              <a:rPr lang="it-IT" sz="1900" dirty="0" smtClean="0"/>
              <a:t>Fanno parte delle superfici pavimentali e di quelle architettoniche, rientrano nelle malte strutturali e  negli intonaci di rivestimento.</a:t>
            </a:r>
          </a:p>
          <a:p>
            <a:r>
              <a:rPr lang="it-IT" sz="1900" dirty="0" smtClean="0"/>
              <a:t>La varietà delle loro colorazioni deriva dal patrimonio litologico, geologico e minerario caratteristico del luogo.</a:t>
            </a:r>
          </a:p>
          <a:p>
            <a:endParaRPr lang="it-IT" dirty="0"/>
          </a:p>
        </p:txBody>
      </p:sp>
      <p:pic>
        <p:nvPicPr>
          <p:cNvPr id="16" name="Picture 2" descr="C:\Users\User\Desktop\IMG_6518.JPG"/>
          <p:cNvPicPr>
            <a:picLocks noChangeAspect="1" noChangeArrowheads="1"/>
          </p:cNvPicPr>
          <p:nvPr/>
        </p:nvPicPr>
        <p:blipFill>
          <a:blip r:embed="rId2" cstate="email"/>
          <a:srcRect/>
          <a:stretch>
            <a:fillRect/>
          </a:stretch>
        </p:blipFill>
        <p:spPr bwMode="auto">
          <a:xfrm>
            <a:off x="3642201" y="0"/>
            <a:ext cx="2693488" cy="3717032"/>
          </a:xfrm>
          <a:prstGeom prst="rect">
            <a:avLst/>
          </a:prstGeom>
          <a:noFill/>
        </p:spPr>
      </p:pic>
      <p:pic>
        <p:nvPicPr>
          <p:cNvPr id="17" name="Picture 4" descr="C:\Users\User\Desktop\copiato\Elba 2013\LUNGOMARE 09-12-11\P1090591.JPG"/>
          <p:cNvPicPr>
            <a:picLocks noChangeAspect="1" noChangeArrowheads="1"/>
          </p:cNvPicPr>
          <p:nvPr/>
        </p:nvPicPr>
        <p:blipFill>
          <a:blip r:embed="rId3" cstate="email"/>
          <a:srcRect/>
          <a:stretch>
            <a:fillRect/>
          </a:stretch>
        </p:blipFill>
        <p:spPr bwMode="auto">
          <a:xfrm>
            <a:off x="3131840" y="4437112"/>
            <a:ext cx="2880320" cy="2160240"/>
          </a:xfrm>
          <a:prstGeom prst="rect">
            <a:avLst/>
          </a:prstGeom>
          <a:noFill/>
        </p:spPr>
      </p:pic>
      <p:pic>
        <p:nvPicPr>
          <p:cNvPr id="22" name="Picture 2" descr="C:\Users\User\Desktop\copiato\Elba 2013\mm-maggio2013\Daniela 17-05-13\IMG_6609.JPG"/>
          <p:cNvPicPr>
            <a:picLocks noChangeAspect="1" noChangeArrowheads="1"/>
          </p:cNvPicPr>
          <p:nvPr/>
        </p:nvPicPr>
        <p:blipFill>
          <a:blip r:embed="rId4" cstate="email"/>
          <a:srcRect/>
          <a:stretch>
            <a:fillRect/>
          </a:stretch>
        </p:blipFill>
        <p:spPr bwMode="auto">
          <a:xfrm>
            <a:off x="0" y="4913784"/>
            <a:ext cx="2916325" cy="1944216"/>
          </a:xfrm>
          <a:prstGeom prst="rect">
            <a:avLst/>
          </a:prstGeom>
          <a:noFill/>
        </p:spPr>
      </p:pic>
      <p:pic>
        <p:nvPicPr>
          <p:cNvPr id="27" name="Picture 3" descr="C:\Users\User\Desktop\copiato\Elba 2013\mm-maggio2013\Daniela 17-05-13\IMG_6554.JPG"/>
          <p:cNvPicPr>
            <a:picLocks noGrp="1" noChangeAspect="1" noChangeArrowheads="1"/>
          </p:cNvPicPr>
          <p:nvPr>
            <p:ph idx="1"/>
          </p:nvPr>
        </p:nvPicPr>
        <p:blipFill>
          <a:blip r:embed="rId5" cstate="email"/>
          <a:srcRect/>
          <a:stretch>
            <a:fillRect/>
          </a:stretch>
        </p:blipFill>
        <p:spPr bwMode="auto">
          <a:xfrm>
            <a:off x="6084168" y="3861048"/>
            <a:ext cx="2912953" cy="2232248"/>
          </a:xfrm>
          <a:prstGeom prst="rect">
            <a:avLst/>
          </a:prstGeom>
          <a:noFill/>
        </p:spPr>
      </p:pic>
      <p:pic>
        <p:nvPicPr>
          <p:cNvPr id="28" name="Picture 4" descr="C:\Users\User\Desktop\copiato\Elba 2013\mm-maggio2013\Sopralluogo 15_16 maggio2013\Foto 16_05\IMG_6492.JPG"/>
          <p:cNvPicPr>
            <a:picLocks noChangeAspect="1" noChangeArrowheads="1"/>
          </p:cNvPicPr>
          <p:nvPr/>
        </p:nvPicPr>
        <p:blipFill>
          <a:blip r:embed="rId6" cstate="email"/>
          <a:srcRect/>
          <a:stretch>
            <a:fillRect/>
          </a:stretch>
        </p:blipFill>
        <p:spPr bwMode="auto">
          <a:xfrm>
            <a:off x="6524376" y="1"/>
            <a:ext cx="2619623" cy="3717032"/>
          </a:xfrm>
          <a:prstGeom prst="rect">
            <a:avLst/>
          </a:prstGeom>
          <a:noFill/>
        </p:spPr>
      </p:pic>
    </p:spTree>
    <p:extLst>
      <p:ext uri="{BB962C8B-B14F-4D97-AF65-F5344CB8AC3E}">
        <p14:creationId xmlns:p14="http://schemas.microsoft.com/office/powerpoint/2010/main" val="2568718616"/>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0" y="0"/>
            <a:ext cx="4330824" cy="419646"/>
          </a:xfrm>
        </p:spPr>
        <p:txBody>
          <a:bodyPr/>
          <a:lstStyle/>
          <a:p>
            <a:r>
              <a:rPr lang="it-IT" dirty="0" smtClean="0"/>
              <a:t>La tavolozza rappresentativa</a:t>
            </a:r>
            <a:endParaRPr lang="it-IT" dirty="0"/>
          </a:p>
        </p:txBody>
      </p:sp>
      <p:pic>
        <p:nvPicPr>
          <p:cNvPr id="5" name="Picture 5" descr="C:\Users\User\Dropbox\Marciana\Tavolozze colori digitali\Tav07-01.jpg"/>
          <p:cNvPicPr>
            <a:picLocks noGrp="1" noChangeAspect="1" noChangeArrowheads="1"/>
          </p:cNvPicPr>
          <p:nvPr>
            <p:ph idx="1"/>
          </p:nvPr>
        </p:nvPicPr>
        <p:blipFill>
          <a:blip r:embed="rId2" cstate="email"/>
          <a:srcRect/>
          <a:stretch>
            <a:fillRect/>
          </a:stretch>
        </p:blipFill>
        <p:spPr bwMode="auto">
          <a:xfrm>
            <a:off x="0" y="404664"/>
            <a:ext cx="2627784" cy="4193152"/>
          </a:xfrm>
          <a:prstGeom prst="rect">
            <a:avLst/>
          </a:prstGeom>
          <a:noFill/>
        </p:spPr>
      </p:pic>
      <p:pic>
        <p:nvPicPr>
          <p:cNvPr id="8" name="Picture 2" descr="C:\Users\User\Desktop\copiato\Elba 2013\mm-maggio2013\Ricognizione colororiture_16-05-13\P1130483.JPG"/>
          <p:cNvPicPr>
            <a:picLocks noChangeAspect="1" noChangeArrowheads="1"/>
          </p:cNvPicPr>
          <p:nvPr/>
        </p:nvPicPr>
        <p:blipFill>
          <a:blip r:embed="rId3" cstate="email"/>
          <a:srcRect/>
          <a:stretch>
            <a:fillRect/>
          </a:stretch>
        </p:blipFill>
        <p:spPr bwMode="auto">
          <a:xfrm>
            <a:off x="6084168" y="404664"/>
            <a:ext cx="2736304" cy="2052228"/>
          </a:xfrm>
          <a:prstGeom prst="rect">
            <a:avLst/>
          </a:prstGeom>
          <a:noFill/>
        </p:spPr>
      </p:pic>
      <p:pic>
        <p:nvPicPr>
          <p:cNvPr id="10" name="Picture 6" descr="C:\Users\User\Desktop\copiato\Elba 2013\mm-maggio2013\Ricognizione colororiture_16-05-13\P1130465.JPG"/>
          <p:cNvPicPr>
            <a:picLocks noChangeAspect="1" noChangeArrowheads="1"/>
          </p:cNvPicPr>
          <p:nvPr/>
        </p:nvPicPr>
        <p:blipFill>
          <a:blip r:embed="rId4" cstate="email"/>
          <a:srcRect/>
          <a:stretch>
            <a:fillRect/>
          </a:stretch>
        </p:blipFill>
        <p:spPr bwMode="auto">
          <a:xfrm>
            <a:off x="2771800" y="404664"/>
            <a:ext cx="2808312" cy="2025499"/>
          </a:xfrm>
          <a:prstGeom prst="rect">
            <a:avLst/>
          </a:prstGeom>
          <a:noFill/>
        </p:spPr>
      </p:pic>
      <p:pic>
        <p:nvPicPr>
          <p:cNvPr id="17" name="Picture 7" descr="C:\Users\User\Desktop\copiato\Elba 2013\mm-maggio2013\Sopralluogo 15_16 maggio2013\Foto 16_05\IMG_6430.JPG"/>
          <p:cNvPicPr>
            <a:picLocks noChangeAspect="1" noChangeArrowheads="1"/>
          </p:cNvPicPr>
          <p:nvPr/>
        </p:nvPicPr>
        <p:blipFill>
          <a:blip r:embed="rId5" cstate="email"/>
          <a:srcRect/>
          <a:stretch>
            <a:fillRect/>
          </a:stretch>
        </p:blipFill>
        <p:spPr bwMode="auto">
          <a:xfrm>
            <a:off x="2771800" y="2564904"/>
            <a:ext cx="2808312" cy="2154833"/>
          </a:xfrm>
          <a:prstGeom prst="rect">
            <a:avLst/>
          </a:prstGeom>
          <a:noFill/>
        </p:spPr>
      </p:pic>
      <p:pic>
        <p:nvPicPr>
          <p:cNvPr id="11" name="Picture 2" descr="C:\Users\User\Pictures\2014-09-22 mrc\mrc 121.JPG"/>
          <p:cNvPicPr>
            <a:picLocks noChangeAspect="1" noChangeArrowheads="1"/>
          </p:cNvPicPr>
          <p:nvPr/>
        </p:nvPicPr>
        <p:blipFill>
          <a:blip r:embed="rId6" cstate="screen"/>
          <a:srcRect/>
          <a:stretch>
            <a:fillRect/>
          </a:stretch>
        </p:blipFill>
        <p:spPr bwMode="auto">
          <a:xfrm>
            <a:off x="5940152" y="2659854"/>
            <a:ext cx="3203848" cy="4198146"/>
          </a:xfrm>
          <a:prstGeom prst="rect">
            <a:avLst/>
          </a:prstGeom>
          <a:noFill/>
        </p:spPr>
      </p:pic>
      <p:pic>
        <p:nvPicPr>
          <p:cNvPr id="12" name="Picture 3" descr="C:\Users\User\Desktop\copiato\Elba 2013\Palazzo Fossi\p. fossi\Marciana Marina  9-12-11 036.jpg"/>
          <p:cNvPicPr>
            <a:picLocks noChangeAspect="1" noChangeArrowheads="1"/>
          </p:cNvPicPr>
          <p:nvPr/>
        </p:nvPicPr>
        <p:blipFill>
          <a:blip r:embed="rId7" cstate="screen"/>
          <a:srcRect/>
          <a:stretch>
            <a:fillRect/>
          </a:stretch>
        </p:blipFill>
        <p:spPr bwMode="auto">
          <a:xfrm>
            <a:off x="0" y="4861300"/>
            <a:ext cx="2555776" cy="1996700"/>
          </a:xfrm>
          <a:prstGeom prst="rect">
            <a:avLst/>
          </a:prstGeom>
          <a:noFill/>
        </p:spPr>
      </p:pic>
      <p:pic>
        <p:nvPicPr>
          <p:cNvPr id="16" name="Picture 6" descr="C:\Users\User\Desktop\copiato\Elba 2013\mm-maggio2013\Ricognizione colororiture_16-05-13\P1130479.JPG"/>
          <p:cNvPicPr>
            <a:picLocks noChangeAspect="1" noChangeArrowheads="1"/>
          </p:cNvPicPr>
          <p:nvPr/>
        </p:nvPicPr>
        <p:blipFill>
          <a:blip r:embed="rId8" cstate="screen"/>
          <a:srcRect/>
          <a:stretch>
            <a:fillRect/>
          </a:stretch>
        </p:blipFill>
        <p:spPr bwMode="auto">
          <a:xfrm>
            <a:off x="2843808" y="4797152"/>
            <a:ext cx="2706636" cy="1916832"/>
          </a:xfrm>
          <a:prstGeom prst="rect">
            <a:avLst/>
          </a:prstGeom>
          <a:noFill/>
        </p:spPr>
      </p:pic>
    </p:spTree>
    <p:extLst>
      <p:ext uri="{BB962C8B-B14F-4D97-AF65-F5344CB8AC3E}">
        <p14:creationId xmlns:p14="http://schemas.microsoft.com/office/powerpoint/2010/main" val="157760590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0" y="0"/>
            <a:ext cx="8316416" cy="620688"/>
          </a:xfrm>
        </p:spPr>
        <p:txBody>
          <a:bodyPr>
            <a:normAutofit/>
          </a:bodyPr>
          <a:lstStyle/>
          <a:p>
            <a:r>
              <a:rPr lang="it-IT" dirty="0" smtClean="0"/>
              <a:t>Quando adoperare le matrici minerali : alcuni esempi</a:t>
            </a:r>
            <a:endParaRPr lang="it-IT" dirty="0"/>
          </a:p>
        </p:txBody>
      </p:sp>
      <p:pic>
        <p:nvPicPr>
          <p:cNvPr id="5" name="Picture 2" descr="C:\Users\User\Desktop\copiato\Elba 2013\mm-maggio2013\Sopralluogo 15_16 maggio2013\Foto 16_05\IMG_6467.JPG"/>
          <p:cNvPicPr>
            <a:picLocks noGrp="1" noChangeAspect="1" noChangeArrowheads="1"/>
          </p:cNvPicPr>
          <p:nvPr>
            <p:ph idx="1"/>
          </p:nvPr>
        </p:nvPicPr>
        <p:blipFill>
          <a:blip r:embed="rId2" cstate="email"/>
          <a:stretch>
            <a:fillRect/>
          </a:stretch>
        </p:blipFill>
        <p:spPr bwMode="auto">
          <a:xfrm>
            <a:off x="6623720" y="1844824"/>
            <a:ext cx="2520280" cy="3780421"/>
          </a:xfrm>
          <a:prstGeom prst="rect">
            <a:avLst/>
          </a:prstGeom>
          <a:noFill/>
        </p:spPr>
      </p:pic>
      <p:pic>
        <p:nvPicPr>
          <p:cNvPr id="8" name="Picture 9" descr="C:\Users\User\Desktop\copiato\Elba 2013\mm-maggio2013\MM scena_urbana-abaco_17-05-13\IMG_0261.JPG"/>
          <p:cNvPicPr>
            <a:picLocks noChangeAspect="1" noChangeArrowheads="1"/>
          </p:cNvPicPr>
          <p:nvPr/>
        </p:nvPicPr>
        <p:blipFill>
          <a:blip r:embed="rId3" cstate="email"/>
          <a:srcRect/>
          <a:stretch>
            <a:fillRect/>
          </a:stretch>
        </p:blipFill>
        <p:spPr bwMode="auto">
          <a:xfrm>
            <a:off x="2627784" y="836712"/>
            <a:ext cx="3780420" cy="2520280"/>
          </a:xfrm>
          <a:prstGeom prst="rect">
            <a:avLst/>
          </a:prstGeom>
          <a:noFill/>
        </p:spPr>
      </p:pic>
      <p:pic>
        <p:nvPicPr>
          <p:cNvPr id="9" name="Picture 10" descr="C:\Users\User\Desktop\copiato\Elba 2013\mm-maggio2013\MM scena_urbana-abaco_17-05-13\IMG_0295.JPG"/>
          <p:cNvPicPr>
            <a:picLocks noChangeAspect="1" noChangeArrowheads="1"/>
          </p:cNvPicPr>
          <p:nvPr/>
        </p:nvPicPr>
        <p:blipFill>
          <a:blip r:embed="rId4" cstate="email"/>
          <a:srcRect/>
          <a:stretch>
            <a:fillRect/>
          </a:stretch>
        </p:blipFill>
        <p:spPr bwMode="auto">
          <a:xfrm>
            <a:off x="323528" y="2996952"/>
            <a:ext cx="1987286" cy="2980928"/>
          </a:xfrm>
          <a:prstGeom prst="rect">
            <a:avLst/>
          </a:prstGeom>
          <a:noFill/>
        </p:spPr>
      </p:pic>
      <p:sp>
        <p:nvSpPr>
          <p:cNvPr id="11" name="CasellaDiTesto 10"/>
          <p:cNvSpPr txBox="1"/>
          <p:nvPr/>
        </p:nvSpPr>
        <p:spPr>
          <a:xfrm>
            <a:off x="0" y="6093296"/>
            <a:ext cx="3024336" cy="646331"/>
          </a:xfrm>
          <a:prstGeom prst="rect">
            <a:avLst/>
          </a:prstGeom>
          <a:noFill/>
        </p:spPr>
        <p:txBody>
          <a:bodyPr wrap="square" rtlCol="0">
            <a:spAutoFit/>
          </a:bodyPr>
          <a:lstStyle/>
          <a:p>
            <a:r>
              <a:rPr lang="it-IT" dirty="0" smtClean="0"/>
              <a:t>Negli elementi architettonici e decorativi di facciata</a:t>
            </a:r>
            <a:endParaRPr lang="it-IT" dirty="0"/>
          </a:p>
        </p:txBody>
      </p:sp>
      <p:sp>
        <p:nvSpPr>
          <p:cNvPr id="12" name="CasellaDiTesto 11"/>
          <p:cNvSpPr txBox="1"/>
          <p:nvPr/>
        </p:nvSpPr>
        <p:spPr>
          <a:xfrm>
            <a:off x="2627784" y="3429000"/>
            <a:ext cx="3960440" cy="646331"/>
          </a:xfrm>
          <a:prstGeom prst="rect">
            <a:avLst/>
          </a:prstGeom>
          <a:noFill/>
        </p:spPr>
        <p:txBody>
          <a:bodyPr wrap="square" rtlCol="0">
            <a:spAutoFit/>
          </a:bodyPr>
          <a:lstStyle/>
          <a:p>
            <a:r>
              <a:rPr lang="it-IT" dirty="0" smtClean="0"/>
              <a:t>Nella riqualificazione degli spazi urbani e nella valorizzazione del territorio</a:t>
            </a:r>
            <a:endParaRPr lang="it-IT" dirty="0"/>
          </a:p>
        </p:txBody>
      </p:sp>
      <p:pic>
        <p:nvPicPr>
          <p:cNvPr id="13" name="Picture 11" descr="C:\Users\User\Desktop\copiato\Elba 2013\mm-maggio2013\Sopralluogo 15_16 maggio2013\Foto 16_05\IMG_6498.JPG"/>
          <p:cNvPicPr>
            <a:picLocks noChangeAspect="1" noChangeArrowheads="1"/>
          </p:cNvPicPr>
          <p:nvPr/>
        </p:nvPicPr>
        <p:blipFill>
          <a:blip r:embed="rId5" cstate="email"/>
          <a:srcRect/>
          <a:stretch>
            <a:fillRect/>
          </a:stretch>
        </p:blipFill>
        <p:spPr bwMode="auto">
          <a:xfrm>
            <a:off x="2843808" y="4005064"/>
            <a:ext cx="3528392" cy="2352261"/>
          </a:xfrm>
          <a:prstGeom prst="rect">
            <a:avLst/>
          </a:prstGeom>
          <a:noFill/>
        </p:spPr>
      </p:pic>
      <p:sp>
        <p:nvSpPr>
          <p:cNvPr id="10" name="Segnaposto testo 3"/>
          <p:cNvSpPr txBox="1">
            <a:spLocks/>
          </p:cNvSpPr>
          <p:nvPr/>
        </p:nvSpPr>
        <p:spPr>
          <a:xfrm>
            <a:off x="6516216" y="5805264"/>
            <a:ext cx="2627784" cy="864096"/>
          </a:xfrm>
          <a:prstGeom prst="rect">
            <a:avLst/>
          </a:prstGeom>
        </p:spPr>
        <p:txBody>
          <a:bodyPr vert="horz" lIns="91440" tIns="45720" rIns="91440" bIns="45720" rtlCol="0">
            <a:normAutofit lnSpcReduction="10000"/>
          </a:body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it-IT" sz="2000" b="0" i="0" u="none" strike="noStrike" kern="1200" cap="none" spc="0" normalizeH="0" baseline="0" noProof="0" dirty="0" smtClean="0">
                <a:ln>
                  <a:noFill/>
                </a:ln>
                <a:solidFill>
                  <a:schemeClr val="tx1"/>
                </a:solidFill>
                <a:effectLst/>
                <a:uLnTx/>
                <a:uFillTx/>
                <a:latin typeface="+mn-lt"/>
                <a:ea typeface="+mn-ea"/>
                <a:cs typeface="+mn-cs"/>
              </a:rPr>
              <a:t> </a:t>
            </a:r>
            <a:r>
              <a:rPr kumimoji="0" lang="it-IT" b="0" i="0" u="none" strike="noStrike" kern="1200" cap="none" spc="0" normalizeH="0" baseline="0" noProof="0" dirty="0" smtClean="0">
                <a:ln>
                  <a:noFill/>
                </a:ln>
                <a:solidFill>
                  <a:schemeClr val="tx1"/>
                </a:solidFill>
                <a:effectLst/>
                <a:uLnTx/>
                <a:uFillTx/>
                <a:latin typeface="+mn-lt"/>
                <a:ea typeface="+mn-ea"/>
                <a:cs typeface="+mn-cs"/>
              </a:rPr>
              <a:t>Nel restauro degli intonaci  e delle murature storiche</a:t>
            </a:r>
            <a:endParaRPr kumimoji="0" lang="it-IT" sz="1400" b="0" i="0" u="none" strike="noStrike" kern="1200" cap="none" spc="0" normalizeH="0" baseline="0" noProof="0" dirty="0" smtClean="0">
              <a:ln>
                <a:noFill/>
              </a:ln>
              <a:solidFill>
                <a:schemeClr val="tx1"/>
              </a:solidFill>
              <a:effectLst/>
              <a:uLnTx/>
              <a:uFillTx/>
              <a:latin typeface="+mn-lt"/>
              <a:ea typeface="+mn-ea"/>
              <a:cs typeface="+mn-cs"/>
            </a:endParaRPr>
          </a:p>
        </p:txBody>
      </p:sp>
    </p:spTree>
    <p:extLst>
      <p:ext uri="{BB962C8B-B14F-4D97-AF65-F5344CB8AC3E}">
        <p14:creationId xmlns:p14="http://schemas.microsoft.com/office/powerpoint/2010/main" val="942090885"/>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395536" y="0"/>
            <a:ext cx="4968552" cy="764704"/>
          </a:xfrm>
        </p:spPr>
        <p:txBody>
          <a:bodyPr>
            <a:normAutofit/>
          </a:bodyPr>
          <a:lstStyle/>
          <a:p>
            <a:r>
              <a:rPr lang="it-IT" dirty="0" smtClean="0"/>
              <a:t>Quando adoperare la tavolozza  cromatica ispirata alle matrici minerali: alcuni esempi</a:t>
            </a:r>
            <a:endParaRPr lang="it-IT" dirty="0"/>
          </a:p>
        </p:txBody>
      </p:sp>
      <p:sp>
        <p:nvSpPr>
          <p:cNvPr id="4" name="Segnaposto testo 3"/>
          <p:cNvSpPr>
            <a:spLocks noGrp="1"/>
          </p:cNvSpPr>
          <p:nvPr>
            <p:ph type="body" sz="half" idx="2"/>
          </p:nvPr>
        </p:nvSpPr>
        <p:spPr>
          <a:xfrm>
            <a:off x="251520" y="836712"/>
            <a:ext cx="3096344" cy="576064"/>
          </a:xfrm>
        </p:spPr>
        <p:txBody>
          <a:bodyPr>
            <a:noAutofit/>
          </a:bodyPr>
          <a:lstStyle/>
          <a:p>
            <a:r>
              <a:rPr lang="it-IT" sz="1800" dirty="0" smtClean="0"/>
              <a:t>Nelle insegne e nell’oggettistica legata  alle funzioni commerciali</a:t>
            </a:r>
            <a:endParaRPr lang="it-IT" sz="1800" dirty="0"/>
          </a:p>
        </p:txBody>
      </p:sp>
      <p:pic>
        <p:nvPicPr>
          <p:cNvPr id="6" name="Picture 2" descr="C:\Users\User\Desktop\copiato\Elba 2013\mm-maggio2013\Daniela 17-05-13\IMG_6590.JPG"/>
          <p:cNvPicPr>
            <a:picLocks noChangeAspect="1" noChangeArrowheads="1"/>
          </p:cNvPicPr>
          <p:nvPr/>
        </p:nvPicPr>
        <p:blipFill>
          <a:blip r:embed="rId2" cstate="email"/>
          <a:srcRect/>
          <a:stretch>
            <a:fillRect/>
          </a:stretch>
        </p:blipFill>
        <p:spPr bwMode="auto">
          <a:xfrm>
            <a:off x="6948264" y="1484784"/>
            <a:ext cx="1910174" cy="1728191"/>
          </a:xfrm>
          <a:prstGeom prst="rect">
            <a:avLst/>
          </a:prstGeom>
          <a:noFill/>
        </p:spPr>
      </p:pic>
      <p:pic>
        <p:nvPicPr>
          <p:cNvPr id="7" name="Picture 3" descr="C:\Users\User\Desktop\copiato\Elba 2013\mm-maggio2013\Daniela 17-05-13\IMG_6601.JPG"/>
          <p:cNvPicPr>
            <a:picLocks noChangeAspect="1" noChangeArrowheads="1"/>
          </p:cNvPicPr>
          <p:nvPr/>
        </p:nvPicPr>
        <p:blipFill>
          <a:blip r:embed="rId3" cstate="email"/>
          <a:srcRect/>
          <a:stretch>
            <a:fillRect/>
          </a:stretch>
        </p:blipFill>
        <p:spPr bwMode="auto">
          <a:xfrm>
            <a:off x="323528" y="1844824"/>
            <a:ext cx="2664296" cy="3996443"/>
          </a:xfrm>
          <a:prstGeom prst="rect">
            <a:avLst/>
          </a:prstGeom>
          <a:noFill/>
        </p:spPr>
      </p:pic>
      <p:pic>
        <p:nvPicPr>
          <p:cNvPr id="9" name="Picture 6" descr="C:\Users\User\Desktop\copiato\Elba 2013\mm-maggio2013\Sopralluogo 15_16 maggio2013\Foto 16_05\IMG_6311.JPG"/>
          <p:cNvPicPr>
            <a:picLocks noChangeAspect="1" noChangeArrowheads="1"/>
          </p:cNvPicPr>
          <p:nvPr/>
        </p:nvPicPr>
        <p:blipFill>
          <a:blip r:embed="rId4" cstate="email"/>
          <a:srcRect/>
          <a:stretch>
            <a:fillRect/>
          </a:stretch>
        </p:blipFill>
        <p:spPr bwMode="auto">
          <a:xfrm>
            <a:off x="3347864" y="1340768"/>
            <a:ext cx="3240360" cy="3888432"/>
          </a:xfrm>
          <a:prstGeom prst="rect">
            <a:avLst/>
          </a:prstGeom>
          <a:noFill/>
        </p:spPr>
      </p:pic>
      <p:sp>
        <p:nvSpPr>
          <p:cNvPr id="10" name="CasellaDiTesto 9"/>
          <p:cNvSpPr txBox="1"/>
          <p:nvPr/>
        </p:nvSpPr>
        <p:spPr>
          <a:xfrm>
            <a:off x="6228184" y="260648"/>
            <a:ext cx="2915816" cy="923330"/>
          </a:xfrm>
          <a:prstGeom prst="rect">
            <a:avLst/>
          </a:prstGeom>
          <a:noFill/>
        </p:spPr>
        <p:txBody>
          <a:bodyPr wrap="square" rtlCol="0">
            <a:spAutoFit/>
          </a:bodyPr>
          <a:lstStyle/>
          <a:p>
            <a:r>
              <a:rPr lang="it-IT" dirty="0" smtClean="0"/>
              <a:t>Nelle colorazioni di  persiane , infissi e aperture di piccola dimensione</a:t>
            </a:r>
            <a:endParaRPr lang="it-IT" dirty="0"/>
          </a:p>
        </p:txBody>
      </p:sp>
      <p:sp>
        <p:nvSpPr>
          <p:cNvPr id="14" name="CasellaDiTesto 13"/>
          <p:cNvSpPr txBox="1"/>
          <p:nvPr/>
        </p:nvSpPr>
        <p:spPr>
          <a:xfrm>
            <a:off x="1043608" y="5949280"/>
            <a:ext cx="4067944" cy="646331"/>
          </a:xfrm>
          <a:prstGeom prst="rect">
            <a:avLst/>
          </a:prstGeom>
          <a:noFill/>
        </p:spPr>
        <p:txBody>
          <a:bodyPr wrap="square" rtlCol="0">
            <a:spAutoFit/>
          </a:bodyPr>
          <a:lstStyle/>
          <a:p>
            <a:r>
              <a:rPr lang="it-IT" dirty="0" smtClean="0"/>
              <a:t>Nei particolari strutturali o decorativi degli edifici tradizionali dai volumi ridotti</a:t>
            </a:r>
            <a:endParaRPr lang="it-IT" dirty="0"/>
          </a:p>
        </p:txBody>
      </p:sp>
      <p:pic>
        <p:nvPicPr>
          <p:cNvPr id="3075" name="Picture 3" descr="C:\Users\User\Pictures\2014-07-05\114.JPG"/>
          <p:cNvPicPr>
            <a:picLocks noGrp="1" noChangeAspect="1" noChangeArrowheads="1"/>
          </p:cNvPicPr>
          <p:nvPr>
            <p:ph idx="1"/>
          </p:nvPr>
        </p:nvPicPr>
        <p:blipFill>
          <a:blip r:embed="rId5" cstate="screen"/>
          <a:srcRect/>
          <a:stretch>
            <a:fillRect/>
          </a:stretch>
        </p:blipFill>
        <p:spPr bwMode="auto">
          <a:xfrm>
            <a:off x="5652120" y="3745453"/>
            <a:ext cx="3491880" cy="3112547"/>
          </a:xfrm>
          <a:prstGeom prst="rect">
            <a:avLst/>
          </a:prstGeom>
          <a:noFill/>
        </p:spPr>
      </p:pic>
    </p:spTree>
    <p:extLst>
      <p:ext uri="{BB962C8B-B14F-4D97-AF65-F5344CB8AC3E}">
        <p14:creationId xmlns:p14="http://schemas.microsoft.com/office/powerpoint/2010/main" val="4069250273"/>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347638"/>
          </a:xfrm>
        </p:spPr>
        <p:txBody>
          <a:bodyPr>
            <a:normAutofit fontScale="90000"/>
          </a:bodyPr>
          <a:lstStyle/>
          <a:p>
            <a:r>
              <a:rPr lang="it-IT" dirty="0" smtClean="0"/>
              <a:t>Matrici cromatiche</a:t>
            </a:r>
            <a:endParaRPr lang="it-IT" dirty="0"/>
          </a:p>
        </p:txBody>
      </p:sp>
      <p:sp>
        <p:nvSpPr>
          <p:cNvPr id="4" name="Segnaposto testo 3"/>
          <p:cNvSpPr>
            <a:spLocks noGrp="1"/>
          </p:cNvSpPr>
          <p:nvPr>
            <p:ph type="body" sz="half" idx="2"/>
          </p:nvPr>
        </p:nvSpPr>
        <p:spPr>
          <a:xfrm>
            <a:off x="179512" y="620688"/>
            <a:ext cx="3312368" cy="3816424"/>
          </a:xfrm>
        </p:spPr>
        <p:txBody>
          <a:bodyPr>
            <a:normAutofit fontScale="92500" lnSpcReduction="20000"/>
          </a:bodyPr>
          <a:lstStyle/>
          <a:p>
            <a:r>
              <a:rPr lang="it-IT" sz="1900" dirty="0" smtClean="0"/>
              <a:t>Si trovano in alcuni minerali naturali presenti e diffusi in questo territorio.</a:t>
            </a:r>
          </a:p>
          <a:p>
            <a:endParaRPr lang="it-IT" sz="1900" dirty="0" smtClean="0"/>
          </a:p>
          <a:p>
            <a:r>
              <a:rPr lang="it-IT" sz="1900" dirty="0" smtClean="0"/>
              <a:t>Si tratta principalmente di limonite, </a:t>
            </a:r>
            <a:r>
              <a:rPr lang="it-IT" sz="1900" dirty="0" err="1" smtClean="0"/>
              <a:t>goethite</a:t>
            </a:r>
            <a:r>
              <a:rPr lang="it-IT" sz="1900" dirty="0" smtClean="0"/>
              <a:t>, ed ematite  da cui si ricavano colorazioni  gialle, rosse e aranciate dalle mille sfumature.</a:t>
            </a:r>
          </a:p>
          <a:p>
            <a:endParaRPr lang="it-IT" sz="1900" dirty="0" smtClean="0"/>
          </a:p>
          <a:p>
            <a:r>
              <a:rPr lang="it-IT" sz="1900" dirty="0" smtClean="0"/>
              <a:t>I pigmenti derivati prendono i nomi di OCRE e TERRE e sono stati impiegati nella preparazione delle tinte madri per colorare le superfici intonacate degli edifici </a:t>
            </a:r>
          </a:p>
          <a:p>
            <a:endParaRPr lang="it-IT" dirty="0"/>
          </a:p>
        </p:txBody>
      </p:sp>
      <p:pic>
        <p:nvPicPr>
          <p:cNvPr id="5" name="Picture 2" descr="C:\Users\User\Desktop\limonite.JPG"/>
          <p:cNvPicPr>
            <a:picLocks noGrp="1" noChangeAspect="1" noChangeArrowheads="1"/>
          </p:cNvPicPr>
          <p:nvPr>
            <p:ph idx="1"/>
          </p:nvPr>
        </p:nvPicPr>
        <p:blipFill>
          <a:blip r:embed="rId2" cstate="email"/>
          <a:srcRect/>
          <a:stretch>
            <a:fillRect/>
          </a:stretch>
        </p:blipFill>
        <p:spPr bwMode="auto">
          <a:xfrm>
            <a:off x="6372200" y="0"/>
            <a:ext cx="2771800" cy="2282199"/>
          </a:xfrm>
          <a:prstGeom prst="rect">
            <a:avLst/>
          </a:prstGeom>
          <a:noFill/>
        </p:spPr>
      </p:pic>
      <p:pic>
        <p:nvPicPr>
          <p:cNvPr id="6" name="Picture 3" descr="C:\Users\User\Desktop\ematite1.JPG"/>
          <p:cNvPicPr>
            <a:picLocks noChangeAspect="1" noChangeArrowheads="1"/>
          </p:cNvPicPr>
          <p:nvPr/>
        </p:nvPicPr>
        <p:blipFill>
          <a:blip r:embed="rId3" cstate="email"/>
          <a:srcRect/>
          <a:stretch>
            <a:fillRect/>
          </a:stretch>
        </p:blipFill>
        <p:spPr bwMode="auto">
          <a:xfrm>
            <a:off x="6407324" y="2276872"/>
            <a:ext cx="2736676" cy="2088232"/>
          </a:xfrm>
          <a:prstGeom prst="rect">
            <a:avLst/>
          </a:prstGeom>
          <a:noFill/>
        </p:spPr>
      </p:pic>
      <p:pic>
        <p:nvPicPr>
          <p:cNvPr id="7" name="Picture 2" descr="C:\Users\User\Desktop\e75x37.JPG"/>
          <p:cNvPicPr>
            <a:picLocks noChangeAspect="1" noChangeArrowheads="1"/>
          </p:cNvPicPr>
          <p:nvPr/>
        </p:nvPicPr>
        <p:blipFill>
          <a:blip r:embed="rId4" cstate="email"/>
          <a:stretch>
            <a:fillRect/>
          </a:stretch>
        </p:blipFill>
        <p:spPr bwMode="auto">
          <a:xfrm>
            <a:off x="3563888" y="0"/>
            <a:ext cx="2846090" cy="2276872"/>
          </a:xfrm>
          <a:prstGeom prst="rect">
            <a:avLst/>
          </a:prstGeom>
          <a:noFill/>
        </p:spPr>
      </p:pic>
      <p:pic>
        <p:nvPicPr>
          <p:cNvPr id="8" name="Picture 6" descr="C:\Users\User\Desktop\copiato\Elba 2013\minerali elba giugno 2013\limonite\l85x67.JPG"/>
          <p:cNvPicPr>
            <a:picLocks noChangeAspect="1" noChangeArrowheads="1"/>
          </p:cNvPicPr>
          <p:nvPr/>
        </p:nvPicPr>
        <p:blipFill>
          <a:blip r:embed="rId5" cstate="email"/>
          <a:srcRect/>
          <a:stretch>
            <a:fillRect/>
          </a:stretch>
        </p:blipFill>
        <p:spPr bwMode="auto">
          <a:xfrm>
            <a:off x="3563888" y="2276872"/>
            <a:ext cx="2808312" cy="2246649"/>
          </a:xfrm>
          <a:prstGeom prst="rect">
            <a:avLst/>
          </a:prstGeom>
          <a:noFill/>
        </p:spPr>
      </p:pic>
      <p:pic>
        <p:nvPicPr>
          <p:cNvPr id="9" name="Picture 13" descr="C:\Users\User\Desktop\copiato\Elba 2013\minerali elba giugno 2013\limonite\g 002.JPG"/>
          <p:cNvPicPr>
            <a:picLocks noChangeAspect="1" noChangeArrowheads="1"/>
          </p:cNvPicPr>
          <p:nvPr/>
        </p:nvPicPr>
        <p:blipFill>
          <a:blip r:embed="rId6" cstate="email"/>
          <a:srcRect/>
          <a:stretch>
            <a:fillRect/>
          </a:stretch>
        </p:blipFill>
        <p:spPr bwMode="auto">
          <a:xfrm>
            <a:off x="0" y="4702966"/>
            <a:ext cx="2339752" cy="2155034"/>
          </a:xfrm>
          <a:prstGeom prst="rect">
            <a:avLst/>
          </a:prstGeom>
          <a:noFill/>
        </p:spPr>
      </p:pic>
      <p:pic>
        <p:nvPicPr>
          <p:cNvPr id="13" name="Picture 9" descr="C:\Users\User\Desktop\copiato\Elba 2013\mm-maggio2013\Sopralluogo 15_16 maggio2013\Foto 16_05\IMG_6486.JPG"/>
          <p:cNvPicPr>
            <a:picLocks noChangeAspect="1" noChangeArrowheads="1"/>
          </p:cNvPicPr>
          <p:nvPr/>
        </p:nvPicPr>
        <p:blipFill>
          <a:blip r:embed="rId7" cstate="email"/>
          <a:srcRect/>
          <a:stretch>
            <a:fillRect/>
          </a:stretch>
        </p:blipFill>
        <p:spPr bwMode="auto">
          <a:xfrm>
            <a:off x="5257643" y="4365104"/>
            <a:ext cx="3886357" cy="2492896"/>
          </a:xfrm>
          <a:prstGeom prst="rect">
            <a:avLst/>
          </a:prstGeom>
          <a:noFill/>
        </p:spPr>
      </p:pic>
      <p:pic>
        <p:nvPicPr>
          <p:cNvPr id="14" name="Picture 11" descr="C:\Users\User\Pictures\2014-09-22 mrc\mrc 011.JPG"/>
          <p:cNvPicPr>
            <a:picLocks noChangeAspect="1" noChangeArrowheads="1"/>
          </p:cNvPicPr>
          <p:nvPr/>
        </p:nvPicPr>
        <p:blipFill>
          <a:blip r:embed="rId8" cstate="email"/>
          <a:srcRect/>
          <a:stretch>
            <a:fillRect/>
          </a:stretch>
        </p:blipFill>
        <p:spPr bwMode="auto">
          <a:xfrm>
            <a:off x="2339752" y="4396331"/>
            <a:ext cx="3528392" cy="2461669"/>
          </a:xfrm>
          <a:prstGeom prst="rect">
            <a:avLst/>
          </a:prstGeom>
          <a:noFill/>
        </p:spPr>
      </p:pic>
    </p:spTree>
    <p:extLst>
      <p:ext uri="{BB962C8B-B14F-4D97-AF65-F5344CB8AC3E}">
        <p14:creationId xmlns:p14="http://schemas.microsoft.com/office/powerpoint/2010/main" val="310959793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olo 4"/>
          <p:cNvSpPr>
            <a:spLocks noGrp="1"/>
          </p:cNvSpPr>
          <p:nvPr>
            <p:ph type="title"/>
          </p:nvPr>
        </p:nvSpPr>
        <p:spPr>
          <a:xfrm>
            <a:off x="395536" y="0"/>
            <a:ext cx="3610744" cy="562074"/>
          </a:xfrm>
        </p:spPr>
        <p:txBody>
          <a:bodyPr>
            <a:normAutofit/>
          </a:bodyPr>
          <a:lstStyle/>
          <a:p>
            <a:r>
              <a:rPr lang="it-IT" sz="2000" b="1" dirty="0" smtClean="0"/>
              <a:t>La tavolozza rappresentativa</a:t>
            </a:r>
            <a:endParaRPr lang="it-IT" sz="2000" b="1" dirty="0"/>
          </a:p>
        </p:txBody>
      </p:sp>
      <p:pic>
        <p:nvPicPr>
          <p:cNvPr id="22" name="Picture 5" descr="C:\Users\User\Dropbox\Marciana\Tavolozze colori digitali\Tav07-01.jpg"/>
          <p:cNvPicPr>
            <a:picLocks noGrp="1" noChangeAspect="1" noChangeArrowheads="1"/>
          </p:cNvPicPr>
          <p:nvPr>
            <p:ph sz="half" idx="1"/>
          </p:nvPr>
        </p:nvPicPr>
        <p:blipFill>
          <a:blip r:embed="rId2" cstate="email"/>
          <a:srcRect/>
          <a:stretch>
            <a:fillRect/>
          </a:stretch>
        </p:blipFill>
        <p:spPr bwMode="auto">
          <a:xfrm>
            <a:off x="179512" y="404664"/>
            <a:ext cx="4503314" cy="3960440"/>
          </a:xfrm>
          <a:prstGeom prst="rect">
            <a:avLst/>
          </a:prstGeom>
          <a:noFill/>
        </p:spPr>
      </p:pic>
      <p:pic>
        <p:nvPicPr>
          <p:cNvPr id="21" name="Picture 2" descr="C:\Users\User\Desktop\copiato\Elba 2013\mm-maggio2013\Ricognizione colororiture_16-05-13\P1130479.JPG"/>
          <p:cNvPicPr>
            <a:picLocks noGrp="1" noChangeAspect="1" noChangeArrowheads="1"/>
          </p:cNvPicPr>
          <p:nvPr>
            <p:ph sz="half" idx="2"/>
          </p:nvPr>
        </p:nvPicPr>
        <p:blipFill>
          <a:blip r:embed="rId3" cstate="email"/>
          <a:srcRect/>
          <a:stretch>
            <a:fillRect/>
          </a:stretch>
        </p:blipFill>
        <p:spPr bwMode="auto">
          <a:xfrm>
            <a:off x="0" y="3316151"/>
            <a:ext cx="4392488" cy="3541849"/>
          </a:xfrm>
          <a:prstGeom prst="rect">
            <a:avLst/>
          </a:prstGeom>
          <a:noFill/>
        </p:spPr>
      </p:pic>
      <p:pic>
        <p:nvPicPr>
          <p:cNvPr id="24" name="Picture 2" descr="C:\Users\User\Desktop\IMG_6372.JPG"/>
          <p:cNvPicPr>
            <a:picLocks noChangeAspect="1" noChangeArrowheads="1"/>
          </p:cNvPicPr>
          <p:nvPr/>
        </p:nvPicPr>
        <p:blipFill>
          <a:blip r:embed="rId4" cstate="email"/>
          <a:srcRect/>
          <a:stretch>
            <a:fillRect/>
          </a:stretch>
        </p:blipFill>
        <p:spPr bwMode="auto">
          <a:xfrm>
            <a:off x="4644008" y="1"/>
            <a:ext cx="4499992" cy="3363474"/>
          </a:xfrm>
          <a:prstGeom prst="rect">
            <a:avLst/>
          </a:prstGeom>
          <a:noFill/>
        </p:spPr>
      </p:pic>
      <p:pic>
        <p:nvPicPr>
          <p:cNvPr id="26" name="Picture 14" descr="C:\Users\User\Desktop\copiato\Elba 2013\mm-maggio2013\Sopralluogo 15_16 maggio2013\Foto 16_05\IMG_6483.JPG"/>
          <p:cNvPicPr>
            <a:picLocks noChangeAspect="1" noChangeArrowheads="1"/>
          </p:cNvPicPr>
          <p:nvPr/>
        </p:nvPicPr>
        <p:blipFill>
          <a:blip r:embed="rId5" cstate="email"/>
          <a:srcRect/>
          <a:stretch>
            <a:fillRect/>
          </a:stretch>
        </p:blipFill>
        <p:spPr bwMode="auto">
          <a:xfrm>
            <a:off x="4427984" y="5145861"/>
            <a:ext cx="4716016" cy="1712139"/>
          </a:xfrm>
          <a:prstGeom prst="rect">
            <a:avLst/>
          </a:prstGeom>
          <a:noFill/>
        </p:spPr>
      </p:pic>
      <p:pic>
        <p:nvPicPr>
          <p:cNvPr id="8" name="Picture 2" descr="C:\Users\User\Pictures\2014-09-22 mrc\mrc 124.JPG"/>
          <p:cNvPicPr>
            <a:picLocks noChangeAspect="1" noChangeArrowheads="1"/>
          </p:cNvPicPr>
          <p:nvPr/>
        </p:nvPicPr>
        <p:blipFill>
          <a:blip r:embed="rId6" cstate="screen"/>
          <a:srcRect/>
          <a:stretch>
            <a:fillRect/>
          </a:stretch>
        </p:blipFill>
        <p:spPr bwMode="auto">
          <a:xfrm>
            <a:off x="4355976" y="2204864"/>
            <a:ext cx="4788024" cy="2985457"/>
          </a:xfrm>
          <a:prstGeom prst="rect">
            <a:avLst/>
          </a:prstGeom>
          <a:noFill/>
        </p:spPr>
      </p:pic>
    </p:spTree>
    <p:extLst>
      <p:ext uri="{BB962C8B-B14F-4D97-AF65-F5344CB8AC3E}">
        <p14:creationId xmlns:p14="http://schemas.microsoft.com/office/powerpoint/2010/main" val="898272282"/>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olo 4"/>
          <p:cNvSpPr>
            <a:spLocks noGrp="1"/>
          </p:cNvSpPr>
          <p:nvPr>
            <p:ph type="title"/>
          </p:nvPr>
        </p:nvSpPr>
        <p:spPr>
          <a:xfrm>
            <a:off x="0" y="0"/>
            <a:ext cx="4978896" cy="980728"/>
          </a:xfrm>
        </p:spPr>
        <p:txBody>
          <a:bodyPr>
            <a:normAutofit fontScale="90000"/>
          </a:bodyPr>
          <a:lstStyle/>
          <a:p>
            <a:r>
              <a:rPr lang="it-IT" dirty="0" smtClean="0"/>
              <a:t>Quando adoperare le matrici cromatiche e fare riferimento alla loro tavolozza rappresentativa : alcuni esempi</a:t>
            </a:r>
            <a:endParaRPr lang="it-IT" dirty="0"/>
          </a:p>
        </p:txBody>
      </p:sp>
      <p:pic>
        <p:nvPicPr>
          <p:cNvPr id="10" name="Picture 15" descr="C:\Users\User\Desktop\copiato\Elba 2013\mm-maggio2013\Sopralluogo 15_16 maggio2013\Foto 16_05\IMG_6484.JPG"/>
          <p:cNvPicPr>
            <a:picLocks noChangeAspect="1" noChangeArrowheads="1"/>
          </p:cNvPicPr>
          <p:nvPr/>
        </p:nvPicPr>
        <p:blipFill>
          <a:blip r:embed="rId2" cstate="email"/>
          <a:srcRect/>
          <a:stretch>
            <a:fillRect/>
          </a:stretch>
        </p:blipFill>
        <p:spPr bwMode="auto">
          <a:xfrm>
            <a:off x="251520" y="1988840"/>
            <a:ext cx="2860318" cy="3960440"/>
          </a:xfrm>
          <a:prstGeom prst="rect">
            <a:avLst/>
          </a:prstGeom>
          <a:noFill/>
        </p:spPr>
      </p:pic>
      <p:pic>
        <p:nvPicPr>
          <p:cNvPr id="11" name="Picture 16" descr="C:\Users\User\Desktop\copiato\Elba 2013\mm-maggio2013\Sopralluogo 15_16 maggio2013\Foto 16_05\IMG_6375.JPG"/>
          <p:cNvPicPr>
            <a:picLocks noChangeAspect="1" noChangeArrowheads="1"/>
          </p:cNvPicPr>
          <p:nvPr/>
        </p:nvPicPr>
        <p:blipFill>
          <a:blip r:embed="rId3" cstate="email"/>
          <a:srcRect/>
          <a:stretch>
            <a:fillRect/>
          </a:stretch>
        </p:blipFill>
        <p:spPr bwMode="auto">
          <a:xfrm>
            <a:off x="5907832" y="0"/>
            <a:ext cx="3236168" cy="2157445"/>
          </a:xfrm>
          <a:prstGeom prst="rect">
            <a:avLst/>
          </a:prstGeom>
          <a:noFill/>
        </p:spPr>
      </p:pic>
      <p:pic>
        <p:nvPicPr>
          <p:cNvPr id="12" name="Picture 2" descr="C:\Users\User\Desktop\copiato\Elba 2013\mm-maggio2013\Daniela 17-05-13\IMG_6582.JPG"/>
          <p:cNvPicPr>
            <a:picLocks noChangeAspect="1" noChangeArrowheads="1"/>
          </p:cNvPicPr>
          <p:nvPr/>
        </p:nvPicPr>
        <p:blipFill>
          <a:blip r:embed="rId4" cstate="email"/>
          <a:srcRect/>
          <a:stretch>
            <a:fillRect/>
          </a:stretch>
        </p:blipFill>
        <p:spPr bwMode="auto">
          <a:xfrm>
            <a:off x="6732240" y="2780928"/>
            <a:ext cx="2160240" cy="3240361"/>
          </a:xfrm>
          <a:prstGeom prst="rect">
            <a:avLst/>
          </a:prstGeom>
          <a:noFill/>
        </p:spPr>
      </p:pic>
      <p:sp>
        <p:nvSpPr>
          <p:cNvPr id="16" name="Segnaposto testo 6"/>
          <p:cNvSpPr>
            <a:spLocks noGrp="1"/>
          </p:cNvSpPr>
          <p:nvPr>
            <p:ph type="body" sz="half" idx="2"/>
          </p:nvPr>
        </p:nvSpPr>
        <p:spPr>
          <a:xfrm>
            <a:off x="179512" y="6021288"/>
            <a:ext cx="3024336" cy="836712"/>
          </a:xfrm>
        </p:spPr>
        <p:txBody>
          <a:bodyPr>
            <a:noAutofit/>
          </a:bodyPr>
          <a:lstStyle/>
          <a:p>
            <a:r>
              <a:rPr lang="it-IT" sz="1800" dirty="0" smtClean="0"/>
              <a:t>Negli edifici in cui sono state rilevate in precedenti stratigrafie </a:t>
            </a:r>
            <a:endParaRPr lang="it-IT" sz="1800" dirty="0"/>
          </a:p>
        </p:txBody>
      </p:sp>
      <p:sp>
        <p:nvSpPr>
          <p:cNvPr id="17" name="CasellaDiTesto 16"/>
          <p:cNvSpPr txBox="1"/>
          <p:nvPr/>
        </p:nvSpPr>
        <p:spPr>
          <a:xfrm>
            <a:off x="6660232" y="6021288"/>
            <a:ext cx="2483768" cy="646331"/>
          </a:xfrm>
          <a:prstGeom prst="rect">
            <a:avLst/>
          </a:prstGeom>
          <a:noFill/>
        </p:spPr>
        <p:txBody>
          <a:bodyPr wrap="square" rtlCol="0">
            <a:spAutoFit/>
          </a:bodyPr>
          <a:lstStyle/>
          <a:p>
            <a:r>
              <a:rPr lang="it-IT" dirty="0" smtClean="0"/>
              <a:t>Nei vani voltati a botte delle scalette interne</a:t>
            </a:r>
            <a:endParaRPr lang="it-IT" dirty="0"/>
          </a:p>
        </p:txBody>
      </p:sp>
      <p:sp>
        <p:nvSpPr>
          <p:cNvPr id="18" name="CasellaDiTesto 17"/>
          <p:cNvSpPr txBox="1"/>
          <p:nvPr/>
        </p:nvSpPr>
        <p:spPr>
          <a:xfrm>
            <a:off x="6156176" y="2204864"/>
            <a:ext cx="2808312" cy="369332"/>
          </a:xfrm>
          <a:prstGeom prst="rect">
            <a:avLst/>
          </a:prstGeom>
          <a:noFill/>
        </p:spPr>
        <p:txBody>
          <a:bodyPr wrap="square" rtlCol="0">
            <a:spAutoFit/>
          </a:bodyPr>
          <a:lstStyle/>
          <a:p>
            <a:r>
              <a:rPr lang="it-IT" dirty="0" smtClean="0"/>
              <a:t>Nelle cornici al sottogronda</a:t>
            </a:r>
            <a:endParaRPr lang="it-IT" dirty="0"/>
          </a:p>
        </p:txBody>
      </p:sp>
      <p:sp>
        <p:nvSpPr>
          <p:cNvPr id="19" name="CasellaDiTesto 18"/>
          <p:cNvSpPr txBox="1"/>
          <p:nvPr/>
        </p:nvSpPr>
        <p:spPr>
          <a:xfrm>
            <a:off x="3347864" y="5517232"/>
            <a:ext cx="3168352" cy="1200329"/>
          </a:xfrm>
          <a:prstGeom prst="rect">
            <a:avLst/>
          </a:prstGeom>
          <a:noFill/>
        </p:spPr>
        <p:txBody>
          <a:bodyPr wrap="square" rtlCol="0">
            <a:spAutoFit/>
          </a:bodyPr>
          <a:lstStyle/>
          <a:p>
            <a:r>
              <a:rPr lang="it-IT" dirty="0" smtClean="0"/>
              <a:t>In edifici di piccola volumetria dove la saturazione accentuata delle matrici cromatiche può vivacizzare un fronte</a:t>
            </a:r>
            <a:endParaRPr lang="it-IT" dirty="0"/>
          </a:p>
        </p:txBody>
      </p:sp>
      <p:pic>
        <p:nvPicPr>
          <p:cNvPr id="20" name="Picture 8" descr="C:\Users\User\Pictures\Immagine5.png"/>
          <p:cNvPicPr>
            <a:picLocks noChangeAspect="1" noChangeArrowheads="1"/>
          </p:cNvPicPr>
          <p:nvPr/>
        </p:nvPicPr>
        <p:blipFill>
          <a:blip r:embed="rId5" cstate="email"/>
          <a:srcRect/>
          <a:stretch>
            <a:fillRect/>
          </a:stretch>
        </p:blipFill>
        <p:spPr bwMode="auto">
          <a:xfrm rot="5400000">
            <a:off x="3598394" y="2818430"/>
            <a:ext cx="2883316" cy="2376264"/>
          </a:xfrm>
          <a:prstGeom prst="rect">
            <a:avLst/>
          </a:prstGeom>
          <a:noFill/>
        </p:spPr>
      </p:pic>
      <p:pic>
        <p:nvPicPr>
          <p:cNvPr id="21" name="Picture 19" descr="C:\Users\User\Desktop\copiato\Elba 2013\mm-maggio2013\MM-GPS facciate\P1120749.JPG"/>
          <p:cNvPicPr>
            <a:picLocks noChangeAspect="1" noChangeArrowheads="1"/>
          </p:cNvPicPr>
          <p:nvPr/>
        </p:nvPicPr>
        <p:blipFill>
          <a:blip r:embed="rId6" cstate="email"/>
          <a:srcRect/>
          <a:stretch>
            <a:fillRect/>
          </a:stretch>
        </p:blipFill>
        <p:spPr bwMode="auto">
          <a:xfrm>
            <a:off x="2987824" y="836712"/>
            <a:ext cx="3078261" cy="2308696"/>
          </a:xfrm>
          <a:prstGeom prst="rect">
            <a:avLst/>
          </a:prstGeom>
          <a:noFill/>
        </p:spPr>
      </p:pic>
    </p:spTree>
    <p:extLst>
      <p:ext uri="{BB962C8B-B14F-4D97-AF65-F5344CB8AC3E}">
        <p14:creationId xmlns:p14="http://schemas.microsoft.com/office/powerpoint/2010/main" val="18750634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Titolo 51"/>
          <p:cNvSpPr>
            <a:spLocks noGrp="1"/>
          </p:cNvSpPr>
          <p:nvPr>
            <p:ph type="title"/>
          </p:nvPr>
        </p:nvSpPr>
        <p:spPr>
          <a:xfrm>
            <a:off x="179512" y="0"/>
            <a:ext cx="3008313" cy="635670"/>
          </a:xfrm>
        </p:spPr>
        <p:txBody>
          <a:bodyPr/>
          <a:lstStyle/>
          <a:p>
            <a:r>
              <a:rPr lang="it-IT" dirty="0" smtClean="0"/>
              <a:t>Le Tinte madri</a:t>
            </a:r>
            <a:endParaRPr lang="it-IT" dirty="0"/>
          </a:p>
        </p:txBody>
      </p:sp>
      <p:sp>
        <p:nvSpPr>
          <p:cNvPr id="53" name="Segnaposto testo 52"/>
          <p:cNvSpPr>
            <a:spLocks noGrp="1"/>
          </p:cNvSpPr>
          <p:nvPr>
            <p:ph type="body" sz="half" idx="2"/>
          </p:nvPr>
        </p:nvSpPr>
        <p:spPr>
          <a:xfrm>
            <a:off x="179512" y="692696"/>
            <a:ext cx="3168352" cy="2304256"/>
          </a:xfrm>
        </p:spPr>
        <p:txBody>
          <a:bodyPr>
            <a:noAutofit/>
          </a:bodyPr>
          <a:lstStyle/>
          <a:p>
            <a:r>
              <a:rPr lang="it-IT" sz="1800" dirty="0" smtClean="0"/>
              <a:t>Sono le vecchie tinte per l’edilizia storica, prodotte con pigmenti in polvere, calce e leganti organici naturali .</a:t>
            </a:r>
          </a:p>
          <a:p>
            <a:r>
              <a:rPr lang="it-IT" sz="1800" dirty="0" smtClean="0"/>
              <a:t>Oggi sono prodotte industrialmente e messe in commercio come pitture minerali a base calce o silicatica</a:t>
            </a:r>
          </a:p>
          <a:p>
            <a:endParaRPr lang="it-IT" sz="1600" dirty="0"/>
          </a:p>
        </p:txBody>
      </p:sp>
      <p:pic>
        <p:nvPicPr>
          <p:cNvPr id="55" name="Picture 3" descr="C:\Users\User\Desktop\ematite.JPG"/>
          <p:cNvPicPr>
            <a:picLocks noGrp="1" noChangeAspect="1" noChangeArrowheads="1"/>
          </p:cNvPicPr>
          <p:nvPr>
            <p:ph idx="1"/>
          </p:nvPr>
        </p:nvPicPr>
        <p:blipFill>
          <a:blip r:embed="rId2" cstate="email"/>
          <a:srcRect/>
          <a:stretch>
            <a:fillRect/>
          </a:stretch>
        </p:blipFill>
        <p:spPr bwMode="auto">
          <a:xfrm>
            <a:off x="5342030" y="0"/>
            <a:ext cx="3801970" cy="3041576"/>
          </a:xfrm>
          <a:prstGeom prst="rect">
            <a:avLst/>
          </a:prstGeom>
          <a:noFill/>
        </p:spPr>
      </p:pic>
      <p:pic>
        <p:nvPicPr>
          <p:cNvPr id="56" name="Picture 2" descr="C:\Users\User\Desktop\IMG_6405.JPG"/>
          <p:cNvPicPr>
            <a:picLocks noChangeAspect="1" noChangeArrowheads="1"/>
          </p:cNvPicPr>
          <p:nvPr/>
        </p:nvPicPr>
        <p:blipFill>
          <a:blip r:embed="rId3" cstate="email"/>
          <a:srcRect/>
          <a:stretch>
            <a:fillRect/>
          </a:stretch>
        </p:blipFill>
        <p:spPr bwMode="auto">
          <a:xfrm>
            <a:off x="3563888" y="2996952"/>
            <a:ext cx="5580112" cy="3861048"/>
          </a:xfrm>
          <a:prstGeom prst="rect">
            <a:avLst/>
          </a:prstGeom>
          <a:noFill/>
        </p:spPr>
      </p:pic>
      <p:pic>
        <p:nvPicPr>
          <p:cNvPr id="58" name="Picture 4" descr="C:\Users\User\Desktop\copiato\Elba 2013\mm-maggio2013\Daniela 17-05-13\IMG_6571.JPG"/>
          <p:cNvPicPr>
            <a:picLocks noChangeAspect="1" noChangeArrowheads="1"/>
          </p:cNvPicPr>
          <p:nvPr/>
        </p:nvPicPr>
        <p:blipFill>
          <a:blip r:embed="rId4" cstate="email"/>
          <a:srcRect/>
          <a:stretch>
            <a:fillRect/>
          </a:stretch>
        </p:blipFill>
        <p:spPr bwMode="auto">
          <a:xfrm>
            <a:off x="0" y="2996952"/>
            <a:ext cx="3419872" cy="3672408"/>
          </a:xfrm>
          <a:prstGeom prst="rect">
            <a:avLst/>
          </a:prstGeom>
          <a:noFill/>
        </p:spPr>
      </p:pic>
      <p:pic>
        <p:nvPicPr>
          <p:cNvPr id="59" name="Picture 9" descr="C:\Users\User\Desktop\copiato\Elba 2013\mm-maggio2013\Ricognizione colororiture_16-05-13\P1130452.JPG"/>
          <p:cNvPicPr>
            <a:picLocks noChangeAspect="1" noChangeArrowheads="1"/>
          </p:cNvPicPr>
          <p:nvPr/>
        </p:nvPicPr>
        <p:blipFill>
          <a:blip r:embed="rId5" cstate="email"/>
          <a:srcRect/>
          <a:stretch>
            <a:fillRect/>
          </a:stretch>
        </p:blipFill>
        <p:spPr bwMode="auto">
          <a:xfrm>
            <a:off x="3419872" y="684638"/>
            <a:ext cx="2172241" cy="2096290"/>
          </a:xfrm>
          <a:prstGeom prst="rect">
            <a:avLst/>
          </a:prstGeom>
          <a:noFill/>
        </p:spPr>
      </p:pic>
    </p:spTree>
    <p:extLst>
      <p:ext uri="{BB962C8B-B14F-4D97-AF65-F5344CB8AC3E}">
        <p14:creationId xmlns:p14="http://schemas.microsoft.com/office/powerpoint/2010/main" val="301889095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olo 4"/>
          <p:cNvSpPr>
            <a:spLocks noGrp="1"/>
          </p:cNvSpPr>
          <p:nvPr>
            <p:ph type="title"/>
          </p:nvPr>
        </p:nvSpPr>
        <p:spPr>
          <a:xfrm>
            <a:off x="1115616" y="0"/>
            <a:ext cx="6696744" cy="1008112"/>
          </a:xfrm>
        </p:spPr>
        <p:txBody>
          <a:bodyPr>
            <a:normAutofit/>
          </a:bodyPr>
          <a:lstStyle/>
          <a:p>
            <a:pPr algn="ctr"/>
            <a:r>
              <a:rPr lang="it-IT" dirty="0" smtClean="0"/>
              <a:t>I COLORI </a:t>
            </a:r>
            <a:r>
              <a:rPr lang="it-IT" dirty="0" err="1" smtClean="0"/>
              <a:t>DI</a:t>
            </a:r>
            <a:r>
              <a:rPr lang="it-IT" dirty="0" smtClean="0"/>
              <a:t> PROGETTO</a:t>
            </a:r>
            <a:br>
              <a:rPr lang="it-IT" dirty="0" smtClean="0"/>
            </a:br>
            <a:r>
              <a:rPr lang="it-IT" dirty="0" smtClean="0"/>
              <a:t>Le tavolozze norma e i colori compatibili</a:t>
            </a:r>
            <a:endParaRPr lang="it-IT" dirty="0"/>
          </a:p>
        </p:txBody>
      </p:sp>
      <p:pic>
        <p:nvPicPr>
          <p:cNvPr id="17412" name="Picture 4" descr="C:\Users\User\Desktop\tavolozze colore\Tav12-03.jpg"/>
          <p:cNvPicPr>
            <a:picLocks noGrp="1" noChangeAspect="1" noChangeArrowheads="1"/>
          </p:cNvPicPr>
          <p:nvPr>
            <p:ph type="pic" idx="1"/>
          </p:nvPr>
        </p:nvPicPr>
        <p:blipFill>
          <a:blip r:embed="rId2" cstate="email"/>
          <a:srcRect/>
          <a:stretch>
            <a:fillRect/>
          </a:stretch>
        </p:blipFill>
        <p:spPr bwMode="auto">
          <a:xfrm>
            <a:off x="971600" y="908720"/>
            <a:ext cx="7596336" cy="5697252"/>
          </a:xfrm>
          <a:prstGeom prst="rect">
            <a:avLst/>
          </a:prstGeom>
          <a:blipFill>
            <a:blip r:embed="rId3" cstate="email"/>
            <a:tile tx="0" ty="0" sx="100000" sy="100000" flip="none" algn="tl"/>
          </a:blipFill>
        </p:spPr>
      </p:pic>
      <p:pic>
        <p:nvPicPr>
          <p:cNvPr id="4" name="Picture 2" descr="C:\Users\User\Pictures\2014-09-22 mrc\mrc 068.JPG"/>
          <p:cNvPicPr>
            <a:picLocks noChangeAspect="1" noChangeArrowheads="1"/>
          </p:cNvPicPr>
          <p:nvPr/>
        </p:nvPicPr>
        <p:blipFill>
          <a:blip r:embed="rId4" cstate="screen"/>
          <a:srcRect/>
          <a:stretch>
            <a:fillRect/>
          </a:stretch>
        </p:blipFill>
        <p:spPr bwMode="auto">
          <a:xfrm>
            <a:off x="1979712" y="4293096"/>
            <a:ext cx="5112568" cy="2306666"/>
          </a:xfrm>
          <a:prstGeom prst="rect">
            <a:avLst/>
          </a:prstGeom>
          <a:noFill/>
        </p:spPr>
      </p:pic>
    </p:spTree>
    <p:extLst>
      <p:ext uri="{BB962C8B-B14F-4D97-AF65-F5344CB8AC3E}">
        <p14:creationId xmlns:p14="http://schemas.microsoft.com/office/powerpoint/2010/main" val="32057067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p:nvPr/>
        </p:nvPicPr>
        <p:blipFill>
          <a:blip r:embed="rId2" cstate="email">
            <a:extLst>
              <a:ext uri="{28A0092B-C50C-407E-A947-70E740481C1C}">
                <a14:useLocalDpi xmlns:a14="http://schemas.microsoft.com/office/drawing/2010/main" val="0"/>
              </a:ext>
            </a:extLst>
          </a:blip>
          <a:stretch>
            <a:fillRect/>
          </a:stretch>
        </p:blipFill>
        <p:spPr>
          <a:xfrm>
            <a:off x="539552" y="331440"/>
            <a:ext cx="936104" cy="864096"/>
          </a:xfrm>
          <a:prstGeom prst="rect">
            <a:avLst/>
          </a:prstGeom>
        </p:spPr>
      </p:pic>
      <p:pic>
        <p:nvPicPr>
          <p:cNvPr id="4" name="Immagine 3"/>
          <p:cNvPicPr>
            <a:picLocks noChangeAspect="1"/>
          </p:cNvPicPr>
          <p:nvPr/>
        </p:nvPicPr>
        <p:blipFill rotWithShape="1">
          <a:blip r:embed="rId3" cstate="screen">
            <a:extLst>
              <a:ext uri="{28A0092B-C50C-407E-A947-70E740481C1C}">
                <a14:useLocalDpi xmlns:a14="http://schemas.microsoft.com/office/drawing/2010/main" val="0"/>
              </a:ext>
            </a:extLst>
          </a:blip>
          <a:srcRect/>
          <a:stretch/>
        </p:blipFill>
        <p:spPr>
          <a:xfrm>
            <a:off x="7403" y="1350722"/>
            <a:ext cx="8784976" cy="5425250"/>
          </a:xfrm>
          <a:prstGeom prst="rect">
            <a:avLst/>
          </a:prstGeom>
        </p:spPr>
      </p:pic>
      <p:sp>
        <p:nvSpPr>
          <p:cNvPr id="3" name="CasellaDiTesto 2"/>
          <p:cNvSpPr txBox="1"/>
          <p:nvPr/>
        </p:nvSpPr>
        <p:spPr>
          <a:xfrm>
            <a:off x="1861985" y="646977"/>
            <a:ext cx="6094391" cy="369332"/>
          </a:xfrm>
          <a:prstGeom prst="rect">
            <a:avLst/>
          </a:prstGeom>
          <a:noFill/>
        </p:spPr>
        <p:txBody>
          <a:bodyPr wrap="square" rtlCol="0">
            <a:spAutoFit/>
          </a:bodyPr>
          <a:lstStyle/>
          <a:p>
            <a:r>
              <a:rPr lang="it-IT" dirty="0" smtClean="0"/>
              <a:t>Schedatura degli edifici ed aree di appartenenza</a:t>
            </a:r>
            <a:endParaRPr lang="it-IT" dirty="0"/>
          </a:p>
        </p:txBody>
      </p:sp>
    </p:spTree>
    <p:extLst>
      <p:ext uri="{BB962C8B-B14F-4D97-AF65-F5344CB8AC3E}">
        <p14:creationId xmlns:p14="http://schemas.microsoft.com/office/powerpoint/2010/main" val="313535554"/>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2" descr="C:\Users\User\Desktop\copiato\Elba 2013\Seminario Marciana Marina 2012\FOTO Cristina\7.JPG"/>
          <p:cNvPicPr>
            <a:picLocks noGrp="1" noChangeAspect="1" noChangeArrowheads="1"/>
          </p:cNvPicPr>
          <p:nvPr>
            <p:ph sz="half" idx="2"/>
          </p:nvPr>
        </p:nvPicPr>
        <p:blipFill>
          <a:blip r:embed="rId2" cstate="email"/>
          <a:srcRect/>
          <a:stretch>
            <a:fillRect/>
          </a:stretch>
        </p:blipFill>
        <p:spPr bwMode="auto">
          <a:xfrm>
            <a:off x="5868144" y="0"/>
            <a:ext cx="3275856" cy="2573998"/>
          </a:xfrm>
          <a:prstGeom prst="rect">
            <a:avLst/>
          </a:prstGeom>
          <a:noFill/>
        </p:spPr>
      </p:pic>
      <p:pic>
        <p:nvPicPr>
          <p:cNvPr id="5131" name="Picture 11" descr="C:\Users\User\Desktop\Immagine6 copia.jpg"/>
          <p:cNvPicPr>
            <a:picLocks noGrp="1" noChangeAspect="1" noChangeArrowheads="1"/>
          </p:cNvPicPr>
          <p:nvPr>
            <p:ph sz="half" idx="1"/>
          </p:nvPr>
        </p:nvPicPr>
        <p:blipFill>
          <a:blip r:embed="rId3" cstate="email"/>
          <a:srcRect/>
          <a:stretch>
            <a:fillRect/>
          </a:stretch>
        </p:blipFill>
        <p:spPr bwMode="auto">
          <a:xfrm>
            <a:off x="0" y="0"/>
            <a:ext cx="2843808" cy="2502080"/>
          </a:xfrm>
          <a:prstGeom prst="rect">
            <a:avLst/>
          </a:prstGeom>
          <a:noFill/>
        </p:spPr>
      </p:pic>
      <p:graphicFrame>
        <p:nvGraphicFramePr>
          <p:cNvPr id="31" name="Tabella 30"/>
          <p:cNvGraphicFramePr>
            <a:graphicFrameLocks noGrp="1"/>
          </p:cNvGraphicFramePr>
          <p:nvPr/>
        </p:nvGraphicFramePr>
        <p:xfrm>
          <a:off x="2843808" y="3284984"/>
          <a:ext cx="5256587" cy="2870719"/>
        </p:xfrm>
        <a:graphic>
          <a:graphicData uri="http://schemas.openxmlformats.org/drawingml/2006/table">
            <a:tbl>
              <a:tblPr/>
              <a:tblGrid>
                <a:gridCol w="2060014"/>
                <a:gridCol w="468471"/>
                <a:gridCol w="532313"/>
                <a:gridCol w="638282"/>
                <a:gridCol w="648962"/>
                <a:gridCol w="908545"/>
              </a:tblGrid>
              <a:tr h="417079">
                <a:tc gridSpan="6">
                  <a:txBody>
                    <a:bodyPr/>
                    <a:lstStyle/>
                    <a:p>
                      <a:pPr>
                        <a:lnSpc>
                          <a:spcPct val="115000"/>
                        </a:lnSpc>
                        <a:spcAft>
                          <a:spcPts val="0"/>
                        </a:spcAft>
                      </a:pPr>
                      <a:r>
                        <a:rPr lang="it-IT" sz="1100" b="1" i="0" dirty="0">
                          <a:solidFill>
                            <a:srgbClr val="244061"/>
                          </a:solidFill>
                          <a:latin typeface="Verdana"/>
                          <a:ea typeface="Times New Roman"/>
                          <a:cs typeface="Times New Roman"/>
                        </a:rPr>
                        <a:t>Indicazioni cromatiche con sistema comparativo ACC 4041</a:t>
                      </a:r>
                      <a:endParaRPr lang="it-IT" sz="1100" b="1" i="1" dirty="0">
                        <a:latin typeface="Calibri"/>
                        <a:ea typeface="Times New Roman"/>
                        <a:cs typeface="Times New Roman"/>
                      </a:endParaRPr>
                    </a:p>
                  </a:txBody>
                  <a:tcPr marL="43641" marR="436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tr>
              <a:tr h="423835">
                <a:tc>
                  <a:txBody>
                    <a:bodyPr/>
                    <a:lstStyle/>
                    <a:p>
                      <a:pPr>
                        <a:lnSpc>
                          <a:spcPct val="115000"/>
                        </a:lnSpc>
                        <a:spcAft>
                          <a:spcPts val="0"/>
                        </a:spcAft>
                      </a:pPr>
                      <a:r>
                        <a:rPr lang="it-IT" sz="1000" dirty="0">
                          <a:solidFill>
                            <a:srgbClr val="244061"/>
                          </a:solidFill>
                          <a:latin typeface="Verdana"/>
                          <a:ea typeface="Times New Roman"/>
                          <a:cs typeface="Times New Roman"/>
                        </a:rPr>
                        <a:t>Colori di progetto norma (sostitutivi/correttivi/adattativi)</a:t>
                      </a:r>
                      <a:endParaRPr lang="it-IT" sz="1200" dirty="0">
                        <a:latin typeface="Times New Roman"/>
                        <a:ea typeface="Times New Roman"/>
                        <a:cs typeface="Times New Roman"/>
                      </a:endParaRPr>
                    </a:p>
                  </a:txBody>
                  <a:tcPr marL="43641" marR="436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it-IT" sz="1000">
                          <a:solidFill>
                            <a:srgbClr val="244061"/>
                          </a:solidFill>
                          <a:latin typeface="Verdana"/>
                          <a:ea typeface="Times New Roman"/>
                          <a:cs typeface="Times New Roman"/>
                        </a:rPr>
                        <a:t>Fondi </a:t>
                      </a:r>
                      <a:endParaRPr lang="it-IT" sz="1200">
                        <a:latin typeface="Times New Roman"/>
                        <a:ea typeface="Times New Roman"/>
                        <a:cs typeface="Times New Roman"/>
                      </a:endParaRPr>
                    </a:p>
                  </a:txBody>
                  <a:tcPr marL="43641" marR="436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it-IT" sz="1000">
                          <a:solidFill>
                            <a:srgbClr val="244061"/>
                          </a:solidFill>
                          <a:latin typeface="Verdana"/>
                          <a:ea typeface="Times New Roman"/>
                          <a:cs typeface="Times New Roman"/>
                        </a:rPr>
                        <a:t>Cornici</a:t>
                      </a:r>
                      <a:endParaRPr lang="it-IT" sz="1200">
                        <a:latin typeface="Times New Roman"/>
                        <a:ea typeface="Times New Roman"/>
                        <a:cs typeface="Times New Roman"/>
                      </a:endParaRPr>
                    </a:p>
                  </a:txBody>
                  <a:tcPr marL="43641" marR="436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it-IT" sz="1000" dirty="0" err="1" smtClean="0">
                          <a:solidFill>
                            <a:srgbClr val="244061"/>
                          </a:solidFill>
                          <a:latin typeface="Verdana"/>
                          <a:ea typeface="Times New Roman"/>
                          <a:cs typeface="Times New Roman"/>
                        </a:rPr>
                        <a:t>Basam</a:t>
                      </a:r>
                      <a:r>
                        <a:rPr lang="it-IT" sz="1000" dirty="0" smtClean="0">
                          <a:solidFill>
                            <a:srgbClr val="244061"/>
                          </a:solidFill>
                          <a:latin typeface="Verdana"/>
                          <a:ea typeface="Times New Roman"/>
                          <a:cs typeface="Times New Roman"/>
                        </a:rPr>
                        <a:t>/ Zoccolo</a:t>
                      </a:r>
                      <a:endParaRPr lang="it-IT" sz="1200" dirty="0">
                        <a:latin typeface="Times New Roman"/>
                        <a:ea typeface="Times New Roman"/>
                        <a:cs typeface="Times New Roman"/>
                      </a:endParaRPr>
                    </a:p>
                  </a:txBody>
                  <a:tcPr marL="43641" marR="436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it-IT" sz="1000" dirty="0">
                          <a:solidFill>
                            <a:srgbClr val="244061"/>
                          </a:solidFill>
                          <a:latin typeface="Verdana"/>
                          <a:ea typeface="Times New Roman"/>
                          <a:cs typeface="Times New Roman"/>
                        </a:rPr>
                        <a:t>Porte</a:t>
                      </a:r>
                      <a:r>
                        <a:rPr lang="it-IT" sz="1000" dirty="0" smtClean="0">
                          <a:solidFill>
                            <a:srgbClr val="244061"/>
                          </a:solidFill>
                          <a:latin typeface="Verdana"/>
                          <a:ea typeface="Times New Roman"/>
                          <a:cs typeface="Times New Roman"/>
                        </a:rPr>
                        <a:t>/ portoni</a:t>
                      </a:r>
                      <a:endParaRPr lang="it-IT" sz="1200" dirty="0">
                        <a:latin typeface="Times New Roman"/>
                        <a:ea typeface="Times New Roman"/>
                        <a:cs typeface="Times New Roman"/>
                      </a:endParaRPr>
                    </a:p>
                  </a:txBody>
                  <a:tcPr marL="43641" marR="436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it-IT" sz="1000">
                          <a:solidFill>
                            <a:srgbClr val="244061"/>
                          </a:solidFill>
                          <a:latin typeface="Verdana"/>
                          <a:ea typeface="Times New Roman"/>
                          <a:cs typeface="Times New Roman"/>
                        </a:rPr>
                        <a:t>Persiane</a:t>
                      </a:r>
                      <a:endParaRPr lang="it-IT" sz="1200">
                        <a:latin typeface="Times New Roman"/>
                        <a:ea typeface="Times New Roman"/>
                        <a:cs typeface="Times New Roman"/>
                      </a:endParaRPr>
                    </a:p>
                  </a:txBody>
                  <a:tcPr marL="43641" marR="436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1278">
                <a:tc>
                  <a:txBody>
                    <a:bodyPr/>
                    <a:lstStyle/>
                    <a:p>
                      <a:pPr>
                        <a:lnSpc>
                          <a:spcPct val="115000"/>
                        </a:lnSpc>
                        <a:spcAft>
                          <a:spcPts val="0"/>
                        </a:spcAft>
                      </a:pPr>
                      <a:r>
                        <a:rPr lang="it-IT" sz="1000">
                          <a:solidFill>
                            <a:srgbClr val="244061"/>
                          </a:solidFill>
                          <a:latin typeface="Verdana"/>
                          <a:ea typeface="Times New Roman"/>
                          <a:cs typeface="Times New Roman"/>
                        </a:rPr>
                        <a:t>A   Cromatismo</a:t>
                      </a:r>
                      <a:endParaRPr lang="it-IT" sz="1200">
                        <a:latin typeface="Times New Roman"/>
                        <a:ea typeface="Times New Roman"/>
                        <a:cs typeface="Times New Roman"/>
                      </a:endParaRPr>
                    </a:p>
                  </a:txBody>
                  <a:tcPr marL="43641" marR="436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it-IT" sz="1000" dirty="0">
                          <a:solidFill>
                            <a:srgbClr val="244061"/>
                          </a:solidFill>
                          <a:latin typeface="Verdana"/>
                          <a:ea typeface="Times New Roman"/>
                          <a:cs typeface="Times New Roman"/>
                        </a:rPr>
                        <a:t>R0</a:t>
                      </a:r>
                      <a:endParaRPr lang="it-IT" sz="1200" dirty="0">
                        <a:latin typeface="Times New Roman"/>
                        <a:ea typeface="Times New Roman"/>
                        <a:cs typeface="Times New Roman"/>
                      </a:endParaRPr>
                    </a:p>
                  </a:txBody>
                  <a:tcPr marL="43641" marR="436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it-IT" sz="1000">
                          <a:solidFill>
                            <a:srgbClr val="244061"/>
                          </a:solidFill>
                          <a:latin typeface="Verdana"/>
                          <a:ea typeface="Times New Roman"/>
                          <a:cs typeface="Times New Roman"/>
                        </a:rPr>
                        <a:t>F2</a:t>
                      </a:r>
                      <a:endParaRPr lang="it-IT" sz="1200">
                        <a:latin typeface="Times New Roman"/>
                        <a:ea typeface="Times New Roman"/>
                        <a:cs typeface="Times New Roman"/>
                      </a:endParaRPr>
                    </a:p>
                  </a:txBody>
                  <a:tcPr marL="43641" marR="436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it-IT" sz="1000">
                          <a:solidFill>
                            <a:srgbClr val="244061"/>
                          </a:solidFill>
                          <a:latin typeface="Verdana"/>
                          <a:ea typeface="Times New Roman"/>
                          <a:cs typeface="Times New Roman"/>
                        </a:rPr>
                        <a:t>/</a:t>
                      </a:r>
                      <a:endParaRPr lang="it-IT" sz="1200">
                        <a:latin typeface="Times New Roman"/>
                        <a:ea typeface="Times New Roman"/>
                        <a:cs typeface="Times New Roman"/>
                      </a:endParaRPr>
                    </a:p>
                  </a:txBody>
                  <a:tcPr marL="43641" marR="436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it-IT" sz="1000" dirty="0">
                          <a:solidFill>
                            <a:srgbClr val="244061"/>
                          </a:solidFill>
                          <a:latin typeface="Verdana"/>
                          <a:ea typeface="Times New Roman"/>
                          <a:cs typeface="Times New Roman"/>
                        </a:rPr>
                        <a:t>ON</a:t>
                      </a:r>
                      <a:endParaRPr lang="it-IT" sz="1200" dirty="0">
                        <a:latin typeface="Times New Roman"/>
                        <a:ea typeface="Times New Roman"/>
                        <a:cs typeface="Times New Roman"/>
                      </a:endParaRPr>
                    </a:p>
                  </a:txBody>
                  <a:tcPr marL="43641" marR="436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it-IT" sz="1000" dirty="0" smtClean="0">
                          <a:solidFill>
                            <a:srgbClr val="244061"/>
                          </a:solidFill>
                          <a:latin typeface="Verdana"/>
                          <a:ea typeface="Times New Roman"/>
                          <a:cs typeface="Times New Roman"/>
                        </a:rPr>
                        <a:t>Di SERIE</a:t>
                      </a:r>
                      <a:endParaRPr lang="it-IT" sz="1200" dirty="0">
                        <a:latin typeface="Times New Roman"/>
                        <a:ea typeface="Times New Roman"/>
                        <a:cs typeface="Times New Roman"/>
                      </a:endParaRPr>
                    </a:p>
                  </a:txBody>
                  <a:tcPr marL="43641" marR="436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1278">
                <a:tc>
                  <a:txBody>
                    <a:bodyPr/>
                    <a:lstStyle/>
                    <a:p>
                      <a:pPr>
                        <a:lnSpc>
                          <a:spcPct val="115000"/>
                        </a:lnSpc>
                        <a:spcAft>
                          <a:spcPts val="0"/>
                        </a:spcAft>
                      </a:pPr>
                      <a:endParaRPr lang="it-IT" sz="1000">
                        <a:solidFill>
                          <a:srgbClr val="244061"/>
                        </a:solidFill>
                        <a:latin typeface="Verdana"/>
                        <a:ea typeface="Times New Roman"/>
                        <a:cs typeface="Times New Roman"/>
                      </a:endParaRPr>
                    </a:p>
                  </a:txBody>
                  <a:tcPr marL="43641" marR="436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it-IT" sz="1000">
                        <a:solidFill>
                          <a:srgbClr val="244061"/>
                        </a:solidFill>
                        <a:latin typeface="Verdana"/>
                        <a:ea typeface="Times New Roman"/>
                        <a:cs typeface="Times New Roman"/>
                      </a:endParaRPr>
                    </a:p>
                  </a:txBody>
                  <a:tcPr marL="43641" marR="436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it-IT" sz="1000">
                        <a:solidFill>
                          <a:srgbClr val="244061"/>
                        </a:solidFill>
                        <a:latin typeface="Verdana"/>
                        <a:ea typeface="Times New Roman"/>
                        <a:cs typeface="Times New Roman"/>
                      </a:endParaRPr>
                    </a:p>
                  </a:txBody>
                  <a:tcPr marL="43641" marR="436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it-IT" sz="1000">
                        <a:solidFill>
                          <a:srgbClr val="244061"/>
                        </a:solidFill>
                        <a:latin typeface="Verdana"/>
                        <a:ea typeface="Times New Roman"/>
                        <a:cs typeface="Times New Roman"/>
                      </a:endParaRPr>
                    </a:p>
                  </a:txBody>
                  <a:tcPr marL="43641" marR="436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it-IT" sz="1000">
                        <a:solidFill>
                          <a:srgbClr val="244061"/>
                        </a:solidFill>
                        <a:latin typeface="Verdana"/>
                        <a:ea typeface="Times New Roman"/>
                        <a:cs typeface="Times New Roman"/>
                      </a:endParaRPr>
                    </a:p>
                  </a:txBody>
                  <a:tcPr marL="43641" marR="436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it-IT" sz="1000" dirty="0">
                        <a:solidFill>
                          <a:srgbClr val="244061"/>
                        </a:solidFill>
                        <a:highlight>
                          <a:srgbClr val="FFFF00"/>
                        </a:highlight>
                        <a:latin typeface="Verdana"/>
                        <a:ea typeface="Times New Roman"/>
                        <a:cs typeface="Times New Roman"/>
                      </a:endParaRPr>
                    </a:p>
                  </a:txBody>
                  <a:tcPr marL="43641" marR="436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1278">
                <a:tc>
                  <a:txBody>
                    <a:bodyPr/>
                    <a:lstStyle/>
                    <a:p>
                      <a:pPr>
                        <a:lnSpc>
                          <a:spcPct val="115000"/>
                        </a:lnSpc>
                        <a:spcAft>
                          <a:spcPts val="0"/>
                        </a:spcAft>
                      </a:pPr>
                      <a:r>
                        <a:rPr lang="it-IT" sz="1000" dirty="0">
                          <a:solidFill>
                            <a:srgbClr val="244061"/>
                          </a:solidFill>
                          <a:latin typeface="Verdana"/>
                          <a:ea typeface="Times New Roman"/>
                          <a:cs typeface="Times New Roman"/>
                        </a:rPr>
                        <a:t>B   Saturazione</a:t>
                      </a:r>
                      <a:endParaRPr lang="it-IT" sz="1200" dirty="0">
                        <a:latin typeface="Times New Roman"/>
                        <a:ea typeface="Times New Roman"/>
                        <a:cs typeface="Times New Roman"/>
                      </a:endParaRPr>
                    </a:p>
                  </a:txBody>
                  <a:tcPr marL="43641" marR="436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it-IT" sz="1000">
                          <a:solidFill>
                            <a:srgbClr val="244061"/>
                          </a:solidFill>
                          <a:latin typeface="Verdana"/>
                          <a:ea typeface="Times New Roman"/>
                          <a:cs typeface="Times New Roman"/>
                        </a:rPr>
                        <a:t>10</a:t>
                      </a:r>
                      <a:endParaRPr lang="it-IT" sz="1200">
                        <a:latin typeface="Times New Roman"/>
                        <a:ea typeface="Times New Roman"/>
                        <a:cs typeface="Times New Roman"/>
                      </a:endParaRPr>
                    </a:p>
                  </a:txBody>
                  <a:tcPr marL="43641" marR="436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it-IT" sz="1000">
                          <a:solidFill>
                            <a:srgbClr val="244061"/>
                          </a:solidFill>
                          <a:latin typeface="Verdana"/>
                          <a:ea typeface="Times New Roman"/>
                          <a:cs typeface="Times New Roman"/>
                        </a:rPr>
                        <a:t>10</a:t>
                      </a:r>
                      <a:endParaRPr lang="it-IT" sz="1200">
                        <a:latin typeface="Times New Roman"/>
                        <a:ea typeface="Times New Roman"/>
                        <a:cs typeface="Times New Roman"/>
                      </a:endParaRPr>
                    </a:p>
                  </a:txBody>
                  <a:tcPr marL="43641" marR="436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it-IT" sz="1000">
                        <a:solidFill>
                          <a:srgbClr val="244061"/>
                        </a:solidFill>
                        <a:latin typeface="Verdana"/>
                        <a:ea typeface="Times New Roman"/>
                        <a:cs typeface="Times New Roman"/>
                      </a:endParaRPr>
                    </a:p>
                  </a:txBody>
                  <a:tcPr marL="43641" marR="436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it-IT" sz="1000">
                          <a:solidFill>
                            <a:srgbClr val="244061"/>
                          </a:solidFill>
                          <a:latin typeface="Verdana"/>
                          <a:ea typeface="Times New Roman"/>
                          <a:cs typeface="Times New Roman"/>
                        </a:rPr>
                        <a:t>00</a:t>
                      </a:r>
                      <a:endParaRPr lang="it-IT" sz="1200">
                        <a:latin typeface="Times New Roman"/>
                        <a:ea typeface="Times New Roman"/>
                        <a:cs typeface="Times New Roman"/>
                      </a:endParaRPr>
                    </a:p>
                  </a:txBody>
                  <a:tcPr marL="43641" marR="436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it-IT" sz="1000">
                        <a:solidFill>
                          <a:srgbClr val="244061"/>
                        </a:solidFill>
                        <a:highlight>
                          <a:srgbClr val="FFFF00"/>
                        </a:highlight>
                        <a:latin typeface="Verdana"/>
                        <a:ea typeface="Times New Roman"/>
                        <a:cs typeface="Times New Roman"/>
                      </a:endParaRPr>
                    </a:p>
                  </a:txBody>
                  <a:tcPr marL="43641" marR="436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1278">
                <a:tc>
                  <a:txBody>
                    <a:bodyPr/>
                    <a:lstStyle/>
                    <a:p>
                      <a:pPr>
                        <a:lnSpc>
                          <a:spcPct val="115000"/>
                        </a:lnSpc>
                        <a:spcAft>
                          <a:spcPts val="0"/>
                        </a:spcAft>
                      </a:pPr>
                      <a:endParaRPr lang="it-IT" sz="1000">
                        <a:solidFill>
                          <a:srgbClr val="244061"/>
                        </a:solidFill>
                        <a:latin typeface="Verdana"/>
                        <a:ea typeface="Times New Roman"/>
                        <a:cs typeface="Times New Roman"/>
                      </a:endParaRPr>
                    </a:p>
                  </a:txBody>
                  <a:tcPr marL="43641" marR="436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it-IT" sz="1000">
                        <a:solidFill>
                          <a:srgbClr val="244061"/>
                        </a:solidFill>
                        <a:latin typeface="Verdana"/>
                        <a:ea typeface="Times New Roman"/>
                        <a:cs typeface="Times New Roman"/>
                      </a:endParaRPr>
                    </a:p>
                  </a:txBody>
                  <a:tcPr marL="43641" marR="436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it-IT" sz="1000">
                        <a:solidFill>
                          <a:srgbClr val="244061"/>
                        </a:solidFill>
                        <a:latin typeface="Verdana"/>
                        <a:ea typeface="Times New Roman"/>
                        <a:cs typeface="Times New Roman"/>
                      </a:endParaRPr>
                    </a:p>
                  </a:txBody>
                  <a:tcPr marL="43641" marR="436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it-IT" sz="1000">
                        <a:solidFill>
                          <a:srgbClr val="244061"/>
                        </a:solidFill>
                        <a:latin typeface="Verdana"/>
                        <a:ea typeface="Times New Roman"/>
                        <a:cs typeface="Times New Roman"/>
                      </a:endParaRPr>
                    </a:p>
                  </a:txBody>
                  <a:tcPr marL="43641" marR="436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it-IT" sz="1000">
                        <a:solidFill>
                          <a:srgbClr val="244061"/>
                        </a:solidFill>
                        <a:latin typeface="Verdana"/>
                        <a:ea typeface="Times New Roman"/>
                        <a:cs typeface="Times New Roman"/>
                      </a:endParaRPr>
                    </a:p>
                  </a:txBody>
                  <a:tcPr marL="43641" marR="436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it-IT" sz="1000">
                        <a:solidFill>
                          <a:srgbClr val="244061"/>
                        </a:solidFill>
                        <a:highlight>
                          <a:srgbClr val="FFFF00"/>
                        </a:highlight>
                        <a:latin typeface="Verdana"/>
                        <a:ea typeface="Times New Roman"/>
                        <a:cs typeface="Times New Roman"/>
                      </a:endParaRPr>
                    </a:p>
                  </a:txBody>
                  <a:tcPr marL="43641" marR="436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1278">
                <a:tc>
                  <a:txBody>
                    <a:bodyPr/>
                    <a:lstStyle/>
                    <a:p>
                      <a:pPr>
                        <a:lnSpc>
                          <a:spcPct val="115000"/>
                        </a:lnSpc>
                        <a:spcAft>
                          <a:spcPts val="0"/>
                        </a:spcAft>
                      </a:pPr>
                      <a:r>
                        <a:rPr lang="it-IT" sz="1000">
                          <a:solidFill>
                            <a:srgbClr val="244061"/>
                          </a:solidFill>
                          <a:latin typeface="Verdana"/>
                          <a:ea typeface="Times New Roman"/>
                          <a:cs typeface="Times New Roman"/>
                        </a:rPr>
                        <a:t>C   Tonalità</a:t>
                      </a:r>
                      <a:endParaRPr lang="it-IT" sz="1200">
                        <a:latin typeface="Times New Roman"/>
                        <a:ea typeface="Times New Roman"/>
                        <a:cs typeface="Times New Roman"/>
                      </a:endParaRPr>
                    </a:p>
                  </a:txBody>
                  <a:tcPr marL="43641" marR="436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it-IT" sz="1000">
                          <a:solidFill>
                            <a:srgbClr val="244061"/>
                          </a:solidFill>
                          <a:latin typeface="Verdana"/>
                          <a:ea typeface="Times New Roman"/>
                          <a:cs typeface="Times New Roman"/>
                        </a:rPr>
                        <a:t>80</a:t>
                      </a:r>
                      <a:endParaRPr lang="it-IT" sz="1200">
                        <a:latin typeface="Times New Roman"/>
                        <a:ea typeface="Times New Roman"/>
                        <a:cs typeface="Times New Roman"/>
                      </a:endParaRPr>
                    </a:p>
                  </a:txBody>
                  <a:tcPr marL="43641" marR="436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it-IT" sz="1000">
                          <a:solidFill>
                            <a:srgbClr val="244061"/>
                          </a:solidFill>
                          <a:latin typeface="Verdana"/>
                          <a:ea typeface="Times New Roman"/>
                          <a:cs typeface="Times New Roman"/>
                        </a:rPr>
                        <a:t>70</a:t>
                      </a:r>
                      <a:endParaRPr lang="it-IT" sz="1200">
                        <a:latin typeface="Times New Roman"/>
                        <a:ea typeface="Times New Roman"/>
                        <a:cs typeface="Times New Roman"/>
                      </a:endParaRPr>
                    </a:p>
                  </a:txBody>
                  <a:tcPr marL="43641" marR="436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it-IT" sz="1000">
                        <a:solidFill>
                          <a:srgbClr val="244061"/>
                        </a:solidFill>
                        <a:latin typeface="Verdana"/>
                        <a:ea typeface="Times New Roman"/>
                        <a:cs typeface="Times New Roman"/>
                      </a:endParaRPr>
                    </a:p>
                  </a:txBody>
                  <a:tcPr marL="43641" marR="436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it-IT" sz="1000">
                          <a:solidFill>
                            <a:srgbClr val="244061"/>
                          </a:solidFill>
                          <a:latin typeface="Verdana"/>
                          <a:ea typeface="Times New Roman"/>
                          <a:cs typeface="Times New Roman"/>
                        </a:rPr>
                        <a:t>90</a:t>
                      </a:r>
                      <a:endParaRPr lang="it-IT" sz="1200">
                        <a:latin typeface="Times New Roman"/>
                        <a:ea typeface="Times New Roman"/>
                        <a:cs typeface="Times New Roman"/>
                      </a:endParaRPr>
                    </a:p>
                  </a:txBody>
                  <a:tcPr marL="43641" marR="436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it-IT" sz="1000">
                        <a:solidFill>
                          <a:srgbClr val="244061"/>
                        </a:solidFill>
                        <a:highlight>
                          <a:srgbClr val="FFFF00"/>
                        </a:highlight>
                        <a:latin typeface="Verdana"/>
                        <a:ea typeface="Times New Roman"/>
                        <a:cs typeface="Times New Roman"/>
                      </a:endParaRPr>
                    </a:p>
                  </a:txBody>
                  <a:tcPr marL="43641" marR="436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1278">
                <a:tc>
                  <a:txBody>
                    <a:bodyPr/>
                    <a:lstStyle/>
                    <a:p>
                      <a:pPr>
                        <a:lnSpc>
                          <a:spcPct val="115000"/>
                        </a:lnSpc>
                        <a:spcAft>
                          <a:spcPts val="0"/>
                        </a:spcAft>
                      </a:pPr>
                      <a:endParaRPr lang="it-IT" sz="1000">
                        <a:solidFill>
                          <a:srgbClr val="244061"/>
                        </a:solidFill>
                        <a:latin typeface="Verdana"/>
                        <a:ea typeface="Times New Roman"/>
                        <a:cs typeface="Times New Roman"/>
                      </a:endParaRPr>
                    </a:p>
                  </a:txBody>
                  <a:tcPr marL="43641" marR="436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it-IT" sz="1000">
                        <a:solidFill>
                          <a:srgbClr val="244061"/>
                        </a:solidFill>
                        <a:latin typeface="Verdana"/>
                        <a:ea typeface="Times New Roman"/>
                        <a:cs typeface="Times New Roman"/>
                      </a:endParaRPr>
                    </a:p>
                  </a:txBody>
                  <a:tcPr marL="43641" marR="436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it-IT" sz="1000">
                        <a:solidFill>
                          <a:srgbClr val="244061"/>
                        </a:solidFill>
                        <a:latin typeface="Verdana"/>
                        <a:ea typeface="Times New Roman"/>
                        <a:cs typeface="Times New Roman"/>
                      </a:endParaRPr>
                    </a:p>
                  </a:txBody>
                  <a:tcPr marL="43641" marR="436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it-IT" sz="1000">
                        <a:solidFill>
                          <a:srgbClr val="244061"/>
                        </a:solidFill>
                        <a:latin typeface="Verdana"/>
                        <a:ea typeface="Times New Roman"/>
                        <a:cs typeface="Times New Roman"/>
                      </a:endParaRPr>
                    </a:p>
                  </a:txBody>
                  <a:tcPr marL="43641" marR="436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it-IT" sz="1000">
                        <a:solidFill>
                          <a:srgbClr val="244061"/>
                        </a:solidFill>
                        <a:highlight>
                          <a:srgbClr val="FFFF00"/>
                        </a:highlight>
                        <a:latin typeface="Verdana"/>
                        <a:ea typeface="Times New Roman"/>
                        <a:cs typeface="Times New Roman"/>
                      </a:endParaRPr>
                    </a:p>
                  </a:txBody>
                  <a:tcPr marL="43641" marR="436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it-IT" sz="1000">
                        <a:solidFill>
                          <a:srgbClr val="244061"/>
                        </a:solidFill>
                        <a:highlight>
                          <a:srgbClr val="FFFF00"/>
                        </a:highlight>
                        <a:latin typeface="Verdana"/>
                        <a:ea typeface="Times New Roman"/>
                        <a:cs typeface="Times New Roman"/>
                      </a:endParaRPr>
                    </a:p>
                  </a:txBody>
                  <a:tcPr marL="43641" marR="436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1278">
                <a:tc>
                  <a:txBody>
                    <a:bodyPr/>
                    <a:lstStyle/>
                    <a:p>
                      <a:pPr>
                        <a:lnSpc>
                          <a:spcPct val="115000"/>
                        </a:lnSpc>
                        <a:spcAft>
                          <a:spcPts val="0"/>
                        </a:spcAft>
                      </a:pPr>
                      <a:r>
                        <a:rPr lang="it-IT" sz="1000" dirty="0">
                          <a:solidFill>
                            <a:srgbClr val="244061"/>
                          </a:solidFill>
                          <a:latin typeface="Verdana"/>
                          <a:ea typeface="Times New Roman"/>
                          <a:cs typeface="Times New Roman"/>
                        </a:rPr>
                        <a:t>Simulazione in acquerello </a:t>
                      </a:r>
                      <a:r>
                        <a:rPr lang="it-IT" sz="1000" dirty="0">
                          <a:solidFill>
                            <a:srgbClr val="244061"/>
                          </a:solidFill>
                          <a:latin typeface="Verdana"/>
                          <a:ea typeface="Times New Roman"/>
                          <a:cs typeface="Arial"/>
                        </a:rPr>
                        <a:t>si </a:t>
                      </a:r>
                      <a:r>
                        <a:rPr lang="it-IT" sz="1000" dirty="0" smtClean="0">
                          <a:solidFill>
                            <a:srgbClr val="244061"/>
                          </a:solidFill>
                          <a:latin typeface="Verdana"/>
                          <a:ea typeface="Times New Roman"/>
                          <a:cs typeface="Arial"/>
                        </a:rPr>
                        <a:t>X</a:t>
                      </a:r>
                      <a:endParaRPr lang="it-IT" sz="1200" dirty="0">
                        <a:latin typeface="Times New Roman"/>
                        <a:ea typeface="Times New Roman"/>
                        <a:cs typeface="Times New Roman"/>
                      </a:endParaRPr>
                    </a:p>
                  </a:txBody>
                  <a:tcPr marL="43641" marR="436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it-IT" sz="1000">
                          <a:solidFill>
                            <a:srgbClr val="244061"/>
                          </a:solidFill>
                          <a:latin typeface="Verdana"/>
                          <a:ea typeface="Times New Roman"/>
                          <a:cs typeface="Times New Roman"/>
                        </a:rPr>
                        <a:t>     </a:t>
                      </a:r>
                      <a:endParaRPr lang="it-IT" sz="1200">
                        <a:latin typeface="Times New Roman"/>
                        <a:ea typeface="Times New Roman"/>
                        <a:cs typeface="Times New Roman"/>
                      </a:endParaRPr>
                    </a:p>
                  </a:txBody>
                  <a:tcPr marL="43641" marR="436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it-IT" sz="1000">
                        <a:solidFill>
                          <a:srgbClr val="244061"/>
                        </a:solidFill>
                        <a:latin typeface="Verdana"/>
                        <a:ea typeface="Times New Roman"/>
                        <a:cs typeface="Times New Roman"/>
                      </a:endParaRPr>
                    </a:p>
                  </a:txBody>
                  <a:tcPr marL="43641" marR="436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it-IT" sz="1000">
                        <a:solidFill>
                          <a:srgbClr val="244061"/>
                        </a:solidFill>
                        <a:latin typeface="Verdana"/>
                        <a:ea typeface="Times New Roman"/>
                        <a:cs typeface="Times New Roman"/>
                      </a:endParaRPr>
                    </a:p>
                  </a:txBody>
                  <a:tcPr marL="43641" marR="436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it-IT" sz="1000">
                        <a:solidFill>
                          <a:srgbClr val="244061"/>
                        </a:solidFill>
                        <a:latin typeface="Verdana"/>
                        <a:ea typeface="Times New Roman"/>
                        <a:cs typeface="Times New Roman"/>
                      </a:endParaRPr>
                    </a:p>
                  </a:txBody>
                  <a:tcPr marL="43641" marR="436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it-IT" sz="1000">
                        <a:solidFill>
                          <a:srgbClr val="244061"/>
                        </a:solidFill>
                        <a:highlight>
                          <a:srgbClr val="FFFF00"/>
                        </a:highlight>
                        <a:latin typeface="Verdana"/>
                        <a:ea typeface="Times New Roman"/>
                        <a:cs typeface="Times New Roman"/>
                      </a:endParaRPr>
                    </a:p>
                  </a:txBody>
                  <a:tcPr marL="43641" marR="436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1278">
                <a:tc>
                  <a:txBody>
                    <a:bodyPr/>
                    <a:lstStyle/>
                    <a:p>
                      <a:pPr>
                        <a:lnSpc>
                          <a:spcPct val="115000"/>
                        </a:lnSpc>
                        <a:spcAft>
                          <a:spcPts val="0"/>
                        </a:spcAft>
                      </a:pPr>
                      <a:endParaRPr lang="it-IT" sz="1000">
                        <a:solidFill>
                          <a:srgbClr val="244061"/>
                        </a:solidFill>
                        <a:latin typeface="Verdana"/>
                        <a:ea typeface="Times New Roman"/>
                        <a:cs typeface="Times New Roman"/>
                      </a:endParaRPr>
                    </a:p>
                  </a:txBody>
                  <a:tcPr marL="43641" marR="436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it-IT" sz="1000">
                        <a:solidFill>
                          <a:srgbClr val="244061"/>
                        </a:solidFill>
                        <a:latin typeface="Verdana"/>
                        <a:ea typeface="Times New Roman"/>
                        <a:cs typeface="Times New Roman"/>
                      </a:endParaRPr>
                    </a:p>
                  </a:txBody>
                  <a:tcPr marL="43641" marR="436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it-IT" sz="1000">
                        <a:solidFill>
                          <a:srgbClr val="244061"/>
                        </a:solidFill>
                        <a:latin typeface="Verdana"/>
                        <a:ea typeface="Times New Roman"/>
                        <a:cs typeface="Times New Roman"/>
                      </a:endParaRPr>
                    </a:p>
                  </a:txBody>
                  <a:tcPr marL="43641" marR="436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it-IT" sz="1000">
                        <a:solidFill>
                          <a:srgbClr val="244061"/>
                        </a:solidFill>
                        <a:latin typeface="Verdana"/>
                        <a:ea typeface="Times New Roman"/>
                        <a:cs typeface="Times New Roman"/>
                      </a:endParaRPr>
                    </a:p>
                  </a:txBody>
                  <a:tcPr marL="43641" marR="436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it-IT" sz="1000">
                        <a:solidFill>
                          <a:srgbClr val="244061"/>
                        </a:solidFill>
                        <a:latin typeface="Verdana"/>
                        <a:ea typeface="Times New Roman"/>
                        <a:cs typeface="Times New Roman"/>
                      </a:endParaRPr>
                    </a:p>
                  </a:txBody>
                  <a:tcPr marL="43641" marR="436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it-IT" sz="1000">
                        <a:solidFill>
                          <a:srgbClr val="244061"/>
                        </a:solidFill>
                        <a:highlight>
                          <a:srgbClr val="FFFF00"/>
                        </a:highlight>
                        <a:latin typeface="Verdana"/>
                        <a:ea typeface="Times New Roman"/>
                        <a:cs typeface="Times New Roman"/>
                      </a:endParaRPr>
                    </a:p>
                  </a:txBody>
                  <a:tcPr marL="43641" marR="436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1278">
                <a:tc gridSpan="6">
                  <a:txBody>
                    <a:bodyPr/>
                    <a:lstStyle/>
                    <a:p>
                      <a:pPr>
                        <a:lnSpc>
                          <a:spcPct val="115000"/>
                        </a:lnSpc>
                        <a:spcAft>
                          <a:spcPts val="0"/>
                        </a:spcAft>
                      </a:pPr>
                      <a:r>
                        <a:rPr lang="it-IT" sz="1000">
                          <a:solidFill>
                            <a:srgbClr val="244061"/>
                          </a:solidFill>
                          <a:latin typeface="Verdana"/>
                          <a:ea typeface="Times New Roman"/>
                          <a:cs typeface="Times New Roman"/>
                        </a:rPr>
                        <a:t>Altro: </a:t>
                      </a:r>
                      <a:endParaRPr lang="it-IT" sz="1200">
                        <a:latin typeface="Times New Roman"/>
                        <a:ea typeface="Times New Roman"/>
                        <a:cs typeface="Times New Roman"/>
                      </a:endParaRPr>
                    </a:p>
                  </a:txBody>
                  <a:tcPr marL="43641" marR="436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tr>
              <a:tr h="282557">
                <a:tc gridSpan="6">
                  <a:txBody>
                    <a:bodyPr/>
                    <a:lstStyle/>
                    <a:p>
                      <a:pPr>
                        <a:lnSpc>
                          <a:spcPct val="115000"/>
                        </a:lnSpc>
                        <a:spcAft>
                          <a:spcPts val="0"/>
                        </a:spcAft>
                      </a:pPr>
                      <a:endParaRPr lang="it-IT" sz="1000" dirty="0">
                        <a:solidFill>
                          <a:srgbClr val="244061"/>
                        </a:solidFill>
                        <a:latin typeface="Verdana"/>
                        <a:ea typeface="Times New Roman"/>
                        <a:cs typeface="Times New Roman"/>
                      </a:endParaRPr>
                    </a:p>
                    <a:p>
                      <a:pPr>
                        <a:lnSpc>
                          <a:spcPct val="115000"/>
                        </a:lnSpc>
                        <a:spcAft>
                          <a:spcPts val="0"/>
                        </a:spcAft>
                      </a:pPr>
                      <a:r>
                        <a:rPr lang="it-IT" sz="1000" dirty="0">
                          <a:solidFill>
                            <a:srgbClr val="244061"/>
                          </a:solidFill>
                          <a:latin typeface="Verdana"/>
                          <a:ea typeface="Times New Roman"/>
                          <a:cs typeface="Times New Roman"/>
                        </a:rPr>
                        <a:t>Avancorpo scale: E4.05.75 e E4.10.70 </a:t>
                      </a:r>
                      <a:endParaRPr lang="it-IT" sz="1200" dirty="0">
                        <a:latin typeface="Times New Roman"/>
                        <a:ea typeface="Times New Roman"/>
                        <a:cs typeface="Times New Roman"/>
                      </a:endParaRPr>
                    </a:p>
                  </a:txBody>
                  <a:tcPr marL="43641" marR="436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tr>
            </a:tbl>
          </a:graphicData>
        </a:graphic>
      </p:graphicFrame>
      <p:sp>
        <p:nvSpPr>
          <p:cNvPr id="32" name="CasellaDiTesto 31"/>
          <p:cNvSpPr txBox="1"/>
          <p:nvPr/>
        </p:nvSpPr>
        <p:spPr>
          <a:xfrm>
            <a:off x="5796136" y="2636912"/>
            <a:ext cx="3347864" cy="523220"/>
          </a:xfrm>
          <a:prstGeom prst="rect">
            <a:avLst/>
          </a:prstGeom>
          <a:noFill/>
        </p:spPr>
        <p:txBody>
          <a:bodyPr wrap="square" rtlCol="0">
            <a:spAutoFit/>
          </a:bodyPr>
          <a:lstStyle/>
          <a:p>
            <a:r>
              <a:rPr lang="it-IT" sz="1400" i="1" dirty="0" smtClean="0"/>
              <a:t>Riordino cromatico eseguito al n.23 sul lungomare Viale Margherita</a:t>
            </a:r>
            <a:endParaRPr lang="it-IT" sz="1400" i="1" dirty="0"/>
          </a:p>
        </p:txBody>
      </p:sp>
      <p:sp>
        <p:nvSpPr>
          <p:cNvPr id="33" name="CasellaDiTesto 32"/>
          <p:cNvSpPr txBox="1"/>
          <p:nvPr/>
        </p:nvSpPr>
        <p:spPr>
          <a:xfrm>
            <a:off x="0" y="2564904"/>
            <a:ext cx="4608512" cy="523220"/>
          </a:xfrm>
          <a:prstGeom prst="rect">
            <a:avLst/>
          </a:prstGeom>
          <a:noFill/>
        </p:spPr>
        <p:txBody>
          <a:bodyPr wrap="square" rtlCol="0">
            <a:spAutoFit/>
          </a:bodyPr>
          <a:lstStyle/>
          <a:p>
            <a:r>
              <a:rPr lang="it-IT" sz="1400" i="1" dirty="0" smtClean="0"/>
              <a:t>Rifacimento progettato per l’edificio n.20 con fronte simmetrico su Scali Mazzini</a:t>
            </a:r>
            <a:endParaRPr lang="it-IT" sz="1400" i="1" dirty="0"/>
          </a:p>
        </p:txBody>
      </p:sp>
      <p:sp>
        <p:nvSpPr>
          <p:cNvPr id="35" name="CasellaDiTesto 34"/>
          <p:cNvSpPr txBox="1"/>
          <p:nvPr/>
        </p:nvSpPr>
        <p:spPr>
          <a:xfrm>
            <a:off x="0" y="3212976"/>
            <a:ext cx="2808312" cy="2031325"/>
          </a:xfrm>
          <a:prstGeom prst="rect">
            <a:avLst/>
          </a:prstGeom>
          <a:noFill/>
        </p:spPr>
        <p:txBody>
          <a:bodyPr wrap="square" rtlCol="0">
            <a:spAutoFit/>
          </a:bodyPr>
          <a:lstStyle/>
          <a:p>
            <a:r>
              <a:rPr lang="it-IT" dirty="0" smtClean="0"/>
              <a:t>I colori di progetto sono stati codificati con sistema ACC4041, trascritti nella scheda di facciata di ogni  edificio e rappresentati ad acquerello in ogni specifica tavolozza </a:t>
            </a:r>
          </a:p>
        </p:txBody>
      </p:sp>
      <p:pic>
        <p:nvPicPr>
          <p:cNvPr id="8" name="Picture 2" descr="C:\Users\User\Desktop\copiato\Elba 2013\Foto lungomare Marciana Marina\6.JPG"/>
          <p:cNvPicPr>
            <a:picLocks noChangeAspect="1" noChangeArrowheads="1"/>
          </p:cNvPicPr>
          <p:nvPr/>
        </p:nvPicPr>
        <p:blipFill>
          <a:blip r:embed="rId4" cstate="screen"/>
          <a:srcRect/>
          <a:stretch>
            <a:fillRect/>
          </a:stretch>
        </p:blipFill>
        <p:spPr bwMode="auto">
          <a:xfrm>
            <a:off x="2915816" y="0"/>
            <a:ext cx="2808312" cy="2520454"/>
          </a:xfrm>
          <a:prstGeom prst="rect">
            <a:avLst/>
          </a:prstGeom>
          <a:noFill/>
        </p:spPr>
      </p:pic>
      <p:pic>
        <p:nvPicPr>
          <p:cNvPr id="47105" name="Picture 1" descr="C:\Users\User\Pictures\2014-09-22 mrc\mrc 109.JPG"/>
          <p:cNvPicPr>
            <a:picLocks noChangeAspect="1" noChangeArrowheads="1"/>
          </p:cNvPicPr>
          <p:nvPr/>
        </p:nvPicPr>
        <p:blipFill>
          <a:blip r:embed="rId5" cstate="screen">
            <a:lum bright="-10000"/>
          </a:blip>
          <a:srcRect/>
          <a:stretch>
            <a:fillRect/>
          </a:stretch>
        </p:blipFill>
        <p:spPr bwMode="auto">
          <a:xfrm>
            <a:off x="0" y="5301208"/>
            <a:ext cx="9144000" cy="1454560"/>
          </a:xfrm>
          <a:prstGeom prst="rect">
            <a:avLst/>
          </a:prstGeom>
          <a:noFill/>
        </p:spPr>
      </p:pic>
    </p:spTree>
    <p:extLst>
      <p:ext uri="{BB962C8B-B14F-4D97-AF65-F5344CB8AC3E}">
        <p14:creationId xmlns:p14="http://schemas.microsoft.com/office/powerpoint/2010/main" val="1999168146"/>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C:\Users\User\Desktop\copiato\Elba 2013\mm-maggio2013\MM-GPS facciate\P1120808.JPG"/>
          <p:cNvPicPr>
            <a:picLocks noGrp="1" noChangeAspect="1" noChangeArrowheads="1"/>
          </p:cNvPicPr>
          <p:nvPr>
            <p:ph sz="half" idx="1"/>
          </p:nvPr>
        </p:nvPicPr>
        <p:blipFill>
          <a:blip r:embed="rId2" cstate="email"/>
          <a:srcRect/>
          <a:stretch>
            <a:fillRect/>
          </a:stretch>
        </p:blipFill>
        <p:spPr bwMode="auto">
          <a:xfrm>
            <a:off x="4716016" y="836712"/>
            <a:ext cx="3383868" cy="4511824"/>
          </a:xfrm>
          <a:prstGeom prst="rect">
            <a:avLst/>
          </a:prstGeom>
          <a:noFill/>
        </p:spPr>
      </p:pic>
      <p:pic>
        <p:nvPicPr>
          <p:cNvPr id="9" name="Picture 17" descr="C:\Users\User\Desktop\copiato\Elba 2013\mm-maggio2013\Sopralluogo 15_16 maggio2013\Foto 16_05\IMG_6323.JPG"/>
          <p:cNvPicPr>
            <a:picLocks noGrp="1" noChangeAspect="1" noChangeArrowheads="1"/>
          </p:cNvPicPr>
          <p:nvPr>
            <p:ph sz="half" idx="2"/>
          </p:nvPr>
        </p:nvPicPr>
        <p:blipFill>
          <a:blip r:embed="rId3" cstate="email"/>
          <a:srcRect/>
          <a:stretch>
            <a:fillRect/>
          </a:stretch>
        </p:blipFill>
        <p:spPr bwMode="auto">
          <a:xfrm>
            <a:off x="683568" y="836712"/>
            <a:ext cx="3528392" cy="4538099"/>
          </a:xfrm>
          <a:prstGeom prst="rect">
            <a:avLst/>
          </a:prstGeom>
          <a:noFill/>
        </p:spPr>
      </p:pic>
      <p:sp>
        <p:nvSpPr>
          <p:cNvPr id="11" name="CasellaDiTesto 10"/>
          <p:cNvSpPr txBox="1"/>
          <p:nvPr/>
        </p:nvSpPr>
        <p:spPr>
          <a:xfrm>
            <a:off x="2843808" y="260648"/>
            <a:ext cx="3096344" cy="400110"/>
          </a:xfrm>
          <a:prstGeom prst="rect">
            <a:avLst/>
          </a:prstGeom>
          <a:noFill/>
        </p:spPr>
        <p:txBody>
          <a:bodyPr wrap="square" rtlCol="0">
            <a:spAutoFit/>
          </a:bodyPr>
          <a:lstStyle/>
          <a:p>
            <a:pPr algn="ctr"/>
            <a:r>
              <a:rPr lang="it-IT" sz="2000" b="1" dirty="0" smtClean="0"/>
              <a:t>I colori compatibili</a:t>
            </a:r>
            <a:endParaRPr lang="it-IT" sz="1600" b="1" dirty="0"/>
          </a:p>
        </p:txBody>
      </p:sp>
      <p:sp>
        <p:nvSpPr>
          <p:cNvPr id="13" name="CasellaDiTesto 12"/>
          <p:cNvSpPr txBox="1"/>
          <p:nvPr/>
        </p:nvSpPr>
        <p:spPr>
          <a:xfrm>
            <a:off x="611560" y="5445224"/>
            <a:ext cx="7704856" cy="1200329"/>
          </a:xfrm>
          <a:prstGeom prst="rect">
            <a:avLst/>
          </a:prstGeom>
          <a:noFill/>
        </p:spPr>
        <p:txBody>
          <a:bodyPr wrap="square" rtlCol="0">
            <a:spAutoFit/>
          </a:bodyPr>
          <a:lstStyle/>
          <a:p>
            <a:r>
              <a:rPr lang="it-IT" dirty="0" smtClean="0"/>
              <a:t>Sono simili per tonalità e saturazione, ai colori degli edifici nel progetto norma. Hanno tuttavia una valenza ambientale più estesa rispetto ai vincoli posti sul lungomare, potendo distribuirsi in altre zone urbane e penetrare nelle vie all’interno, mantenendo una luminosità più elevata come in pittura     </a:t>
            </a:r>
            <a:endParaRPr lang="it-IT" dirty="0"/>
          </a:p>
        </p:txBody>
      </p:sp>
    </p:spTree>
    <p:extLst>
      <p:ext uri="{BB962C8B-B14F-4D97-AF65-F5344CB8AC3E}">
        <p14:creationId xmlns:p14="http://schemas.microsoft.com/office/powerpoint/2010/main" val="3861285868"/>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4" descr="C:\Users\User\Pictures\2014-09-22 mrc\mrc 045.JPG"/>
          <p:cNvPicPr>
            <a:picLocks noChangeAspect="1" noChangeArrowheads="1"/>
          </p:cNvPicPr>
          <p:nvPr/>
        </p:nvPicPr>
        <p:blipFill>
          <a:blip r:embed="rId2" cstate="screen"/>
          <a:srcRect/>
          <a:stretch>
            <a:fillRect/>
          </a:stretch>
        </p:blipFill>
        <p:spPr bwMode="auto">
          <a:xfrm>
            <a:off x="4067944" y="2775959"/>
            <a:ext cx="5076056" cy="4082041"/>
          </a:xfrm>
          <a:prstGeom prst="rect">
            <a:avLst/>
          </a:prstGeom>
          <a:noFill/>
        </p:spPr>
      </p:pic>
      <p:pic>
        <p:nvPicPr>
          <p:cNvPr id="8194" name="Picture 2"/>
          <p:cNvPicPr>
            <a:picLocks noGrp="1" noChangeAspect="1" noChangeArrowheads="1"/>
          </p:cNvPicPr>
          <p:nvPr>
            <p:ph idx="1"/>
          </p:nvPr>
        </p:nvPicPr>
        <p:blipFill>
          <a:blip r:embed="rId3" cstate="screen"/>
          <a:srcRect/>
          <a:stretch>
            <a:fillRect/>
          </a:stretch>
        </p:blipFill>
        <p:spPr bwMode="auto">
          <a:xfrm>
            <a:off x="0" y="0"/>
            <a:ext cx="5436096" cy="4664554"/>
          </a:xfrm>
          <a:prstGeom prst="rect">
            <a:avLst/>
          </a:prstGeom>
          <a:noFill/>
          <a:ln w="9525">
            <a:noFill/>
            <a:miter lim="800000"/>
            <a:headEnd/>
            <a:tailEnd/>
          </a:ln>
          <a:effectLst/>
        </p:spPr>
      </p:pic>
      <p:sp>
        <p:nvSpPr>
          <p:cNvPr id="4" name="CasellaDiTesto 3"/>
          <p:cNvSpPr txBox="1"/>
          <p:nvPr/>
        </p:nvSpPr>
        <p:spPr>
          <a:xfrm>
            <a:off x="395536" y="5373216"/>
            <a:ext cx="3564904" cy="923330"/>
          </a:xfrm>
          <a:prstGeom prst="rect">
            <a:avLst/>
          </a:prstGeom>
          <a:noFill/>
        </p:spPr>
        <p:txBody>
          <a:bodyPr wrap="square" rtlCol="0">
            <a:spAutoFit/>
          </a:bodyPr>
          <a:lstStyle/>
          <a:p>
            <a:r>
              <a:rPr lang="it-IT" i="1" dirty="0" smtClean="0"/>
              <a:t>Una tavolozza colore adatta agli edifici collocati nelle zone più interne</a:t>
            </a:r>
            <a:endParaRPr lang="it-IT" i="1" dirty="0"/>
          </a:p>
        </p:txBody>
      </p:sp>
    </p:spTree>
    <p:extLst>
      <p:ext uri="{BB962C8B-B14F-4D97-AF65-F5344CB8AC3E}">
        <p14:creationId xmlns:p14="http://schemas.microsoft.com/office/powerpoint/2010/main" val="4254681687"/>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0" y="0"/>
            <a:ext cx="8028384" cy="792088"/>
          </a:xfrm>
        </p:spPr>
        <p:txBody>
          <a:bodyPr>
            <a:normAutofit/>
          </a:bodyPr>
          <a:lstStyle/>
          <a:p>
            <a:pPr algn="l"/>
            <a:r>
              <a:rPr lang="it-IT" sz="2400" dirty="0" smtClean="0"/>
              <a:t>Colori rilevati: tre categorie sospette e da correggere </a:t>
            </a:r>
            <a:endParaRPr lang="it-IT" sz="2400" dirty="0"/>
          </a:p>
        </p:txBody>
      </p:sp>
      <p:pic>
        <p:nvPicPr>
          <p:cNvPr id="39939" name="Picture 3" descr="C:\Users\User\Desktop\copiato\Elba 2013\mm-maggio2013\Sopralluogo 15_16 maggio2013\Foto 16_05\IMG_6463.JPG"/>
          <p:cNvPicPr>
            <a:picLocks noGrp="1" noChangeAspect="1" noChangeArrowheads="1"/>
          </p:cNvPicPr>
          <p:nvPr>
            <p:ph sz="half" idx="1"/>
          </p:nvPr>
        </p:nvPicPr>
        <p:blipFill>
          <a:blip r:embed="rId2" cstate="email"/>
          <a:srcRect/>
          <a:stretch>
            <a:fillRect/>
          </a:stretch>
        </p:blipFill>
        <p:spPr bwMode="auto">
          <a:xfrm>
            <a:off x="5076056" y="836712"/>
            <a:ext cx="3822576" cy="2548384"/>
          </a:xfrm>
          <a:prstGeom prst="rect">
            <a:avLst/>
          </a:prstGeom>
          <a:noFill/>
        </p:spPr>
      </p:pic>
      <p:sp>
        <p:nvSpPr>
          <p:cNvPr id="12" name="CasellaDiTesto 11"/>
          <p:cNvSpPr txBox="1"/>
          <p:nvPr/>
        </p:nvSpPr>
        <p:spPr>
          <a:xfrm>
            <a:off x="6012160" y="3429000"/>
            <a:ext cx="2808312" cy="369332"/>
          </a:xfrm>
          <a:prstGeom prst="rect">
            <a:avLst/>
          </a:prstGeom>
          <a:noFill/>
        </p:spPr>
        <p:txBody>
          <a:bodyPr wrap="square" rtlCol="0">
            <a:spAutoFit/>
          </a:bodyPr>
          <a:lstStyle/>
          <a:p>
            <a:r>
              <a:rPr lang="it-IT" dirty="0" smtClean="0"/>
              <a:t>Colori deviati</a:t>
            </a:r>
            <a:endParaRPr lang="it-IT" dirty="0"/>
          </a:p>
        </p:txBody>
      </p:sp>
      <p:sp>
        <p:nvSpPr>
          <p:cNvPr id="13" name="CasellaDiTesto 12"/>
          <p:cNvSpPr txBox="1"/>
          <p:nvPr/>
        </p:nvSpPr>
        <p:spPr>
          <a:xfrm>
            <a:off x="179512" y="3429000"/>
            <a:ext cx="2232248" cy="369332"/>
          </a:xfrm>
          <a:prstGeom prst="rect">
            <a:avLst/>
          </a:prstGeom>
          <a:noFill/>
        </p:spPr>
        <p:txBody>
          <a:bodyPr wrap="square" rtlCol="0">
            <a:spAutoFit/>
          </a:bodyPr>
          <a:lstStyle/>
          <a:p>
            <a:r>
              <a:rPr lang="it-IT" dirty="0" smtClean="0"/>
              <a:t>Colori difformi</a:t>
            </a:r>
            <a:endParaRPr lang="it-IT" dirty="0"/>
          </a:p>
        </p:txBody>
      </p:sp>
      <p:pic>
        <p:nvPicPr>
          <p:cNvPr id="16" name="Picture 3" descr="C:\Users\User\Desktop\copiato\Elba 2013\mm-maggio2013\Sopralluogo 15_16 maggio2013\Foto 16_05\IMG_6411.JPG"/>
          <p:cNvPicPr>
            <a:picLocks noGrp="1" noChangeAspect="1" noChangeArrowheads="1"/>
          </p:cNvPicPr>
          <p:nvPr>
            <p:ph sz="half" idx="2"/>
          </p:nvPr>
        </p:nvPicPr>
        <p:blipFill>
          <a:blip r:embed="rId3" cstate="email"/>
          <a:srcRect/>
          <a:stretch>
            <a:fillRect/>
          </a:stretch>
        </p:blipFill>
        <p:spPr bwMode="auto">
          <a:xfrm>
            <a:off x="179512" y="908720"/>
            <a:ext cx="3600400" cy="2400267"/>
          </a:xfrm>
          <a:prstGeom prst="rect">
            <a:avLst/>
          </a:prstGeom>
          <a:noFill/>
        </p:spPr>
      </p:pic>
      <p:pic>
        <p:nvPicPr>
          <p:cNvPr id="17" name="Picture 2" descr="C:\Users\User\Desktop\copiato\Elba 2013\mm-maggio2013\Sopralluogo 15_16 maggio2013\Foto 16_05\IMG_6284.JPG"/>
          <p:cNvPicPr>
            <a:picLocks noChangeAspect="1" noChangeArrowheads="1"/>
          </p:cNvPicPr>
          <p:nvPr/>
        </p:nvPicPr>
        <p:blipFill>
          <a:blip r:embed="rId4" cstate="email"/>
          <a:srcRect/>
          <a:stretch>
            <a:fillRect/>
          </a:stretch>
        </p:blipFill>
        <p:spPr bwMode="auto">
          <a:xfrm>
            <a:off x="1475656" y="3933056"/>
            <a:ext cx="4042792" cy="2695195"/>
          </a:xfrm>
          <a:prstGeom prst="rect">
            <a:avLst/>
          </a:prstGeom>
          <a:noFill/>
        </p:spPr>
      </p:pic>
      <p:sp>
        <p:nvSpPr>
          <p:cNvPr id="18" name="CasellaDiTesto 17"/>
          <p:cNvSpPr txBox="1"/>
          <p:nvPr/>
        </p:nvSpPr>
        <p:spPr>
          <a:xfrm>
            <a:off x="5796136" y="6093296"/>
            <a:ext cx="1944216" cy="369332"/>
          </a:xfrm>
          <a:prstGeom prst="rect">
            <a:avLst/>
          </a:prstGeom>
          <a:noFill/>
        </p:spPr>
        <p:txBody>
          <a:bodyPr wrap="square" rtlCol="0">
            <a:spAutoFit/>
          </a:bodyPr>
          <a:lstStyle/>
          <a:p>
            <a:r>
              <a:rPr lang="it-IT" dirty="0" smtClean="0"/>
              <a:t>Colori atipici</a:t>
            </a:r>
            <a:endParaRPr lang="it-IT" dirty="0"/>
          </a:p>
        </p:txBody>
      </p:sp>
    </p:spTree>
    <p:extLst>
      <p:ext uri="{BB962C8B-B14F-4D97-AF65-F5344CB8AC3E}">
        <p14:creationId xmlns:p14="http://schemas.microsoft.com/office/powerpoint/2010/main" val="3958780460"/>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0" y="0"/>
            <a:ext cx="6300192" cy="778098"/>
          </a:xfrm>
        </p:spPr>
        <p:txBody>
          <a:bodyPr>
            <a:noAutofit/>
          </a:bodyPr>
          <a:lstStyle/>
          <a:p>
            <a:pPr algn="l"/>
            <a:r>
              <a:rPr lang="it-IT" sz="2000" b="1" dirty="0" smtClean="0"/>
              <a:t>La tavolozza delle tinte correttive: dove si applicano</a:t>
            </a:r>
            <a:endParaRPr lang="it-IT" sz="2000" b="1" dirty="0"/>
          </a:p>
        </p:txBody>
      </p:sp>
      <p:pic>
        <p:nvPicPr>
          <p:cNvPr id="19462" name="Picture 6" descr="C:\Users\User\Desktop\tavolozze colore\Tav12-07.jpg"/>
          <p:cNvPicPr>
            <a:picLocks noGrp="1" noChangeAspect="1" noChangeArrowheads="1"/>
          </p:cNvPicPr>
          <p:nvPr>
            <p:ph sz="half" idx="1"/>
          </p:nvPr>
        </p:nvPicPr>
        <p:blipFill>
          <a:blip r:embed="rId2" cstate="email"/>
          <a:srcRect/>
          <a:stretch>
            <a:fillRect/>
          </a:stretch>
        </p:blipFill>
        <p:spPr bwMode="auto">
          <a:xfrm>
            <a:off x="539552" y="620688"/>
            <a:ext cx="7443724" cy="4464496"/>
          </a:xfrm>
          <a:prstGeom prst="rect">
            <a:avLst/>
          </a:prstGeom>
          <a:noFill/>
        </p:spPr>
      </p:pic>
      <p:pic>
        <p:nvPicPr>
          <p:cNvPr id="13" name="Picture 2" descr="C:\Users\User\Desktop\copiato\Elba 2013\mm-maggio2013\Sopralluogo 15_16 maggio2013\Foto 16_05\IMG_6279.JPG"/>
          <p:cNvPicPr>
            <a:picLocks noGrp="1" noChangeAspect="1" noChangeArrowheads="1"/>
          </p:cNvPicPr>
          <p:nvPr>
            <p:ph sz="half" idx="1"/>
          </p:nvPr>
        </p:nvPicPr>
        <p:blipFill>
          <a:blip r:embed="rId3" cstate="email"/>
          <a:srcRect/>
          <a:stretch>
            <a:fillRect/>
          </a:stretch>
        </p:blipFill>
        <p:spPr bwMode="auto">
          <a:xfrm>
            <a:off x="3635896" y="1988840"/>
            <a:ext cx="5112568" cy="3408378"/>
          </a:xfrm>
          <a:prstGeom prst="rect">
            <a:avLst/>
          </a:prstGeom>
          <a:noFill/>
        </p:spPr>
      </p:pic>
      <p:sp>
        <p:nvSpPr>
          <p:cNvPr id="15" name="CasellaDiTesto 14"/>
          <p:cNvSpPr txBox="1"/>
          <p:nvPr/>
        </p:nvSpPr>
        <p:spPr>
          <a:xfrm>
            <a:off x="3635896" y="5373216"/>
            <a:ext cx="5220072" cy="1477328"/>
          </a:xfrm>
          <a:prstGeom prst="rect">
            <a:avLst/>
          </a:prstGeom>
          <a:noFill/>
        </p:spPr>
        <p:txBody>
          <a:bodyPr wrap="square" rtlCol="0">
            <a:spAutoFit/>
          </a:bodyPr>
          <a:lstStyle/>
          <a:p>
            <a:r>
              <a:rPr lang="it-IT" dirty="0" smtClean="0"/>
              <a:t>Sono utili per tutti gli edifici che esulano dal </a:t>
            </a:r>
            <a:r>
              <a:rPr lang="it-IT" dirty="0" err="1" smtClean="0"/>
              <a:t>P.N.</a:t>
            </a:r>
            <a:r>
              <a:rPr lang="it-IT" dirty="0" smtClean="0"/>
              <a:t> ma che vanno ad integrarsi con esso. Si completano con la tavolozza delle matrici cromatiche, offrendo un’ulteriore gamma di scelta che si va ad aggiungere alle tinte compatibili di progetto</a:t>
            </a:r>
            <a:endParaRPr lang="it-IT" dirty="0"/>
          </a:p>
        </p:txBody>
      </p:sp>
      <p:pic>
        <p:nvPicPr>
          <p:cNvPr id="21" name="Picture 6" descr="C:\Users\User\Desktop\copiato\Elba 2013\mm-maggio2013\marciana maggio 2013-Cris\021.JPG"/>
          <p:cNvPicPr>
            <a:picLocks noGrp="1" noChangeAspect="1" noChangeArrowheads="1"/>
          </p:cNvPicPr>
          <p:nvPr>
            <p:ph sz="half" idx="2"/>
          </p:nvPr>
        </p:nvPicPr>
        <p:blipFill>
          <a:blip r:embed="rId4" cstate="email"/>
          <a:srcRect/>
          <a:stretch>
            <a:fillRect/>
          </a:stretch>
        </p:blipFill>
        <p:spPr bwMode="auto">
          <a:xfrm>
            <a:off x="395536" y="4365104"/>
            <a:ext cx="3059832" cy="2294874"/>
          </a:xfrm>
          <a:prstGeom prst="rect">
            <a:avLst/>
          </a:prstGeom>
          <a:noFill/>
        </p:spPr>
      </p:pic>
      <p:pic>
        <p:nvPicPr>
          <p:cNvPr id="22" name="Picture 2" descr="C:\Users\User\Desktop\copiato\Elba 2013\mm-maggio2013\Daniela 17-05-13\IMG_6645.JPG"/>
          <p:cNvPicPr>
            <a:picLocks noChangeAspect="1" noChangeArrowheads="1"/>
          </p:cNvPicPr>
          <p:nvPr/>
        </p:nvPicPr>
        <p:blipFill>
          <a:blip r:embed="rId5" cstate="email"/>
          <a:srcRect/>
          <a:stretch>
            <a:fillRect/>
          </a:stretch>
        </p:blipFill>
        <p:spPr bwMode="auto">
          <a:xfrm>
            <a:off x="6335689" y="0"/>
            <a:ext cx="2808311" cy="1872207"/>
          </a:xfrm>
          <a:prstGeom prst="rect">
            <a:avLst/>
          </a:prstGeom>
          <a:noFill/>
        </p:spPr>
      </p:pic>
    </p:spTree>
    <p:extLst>
      <p:ext uri="{BB962C8B-B14F-4D97-AF65-F5344CB8AC3E}">
        <p14:creationId xmlns:p14="http://schemas.microsoft.com/office/powerpoint/2010/main" val="3178546448"/>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User\Pictures\2014-09-22 mrc\mrc 060.JPG"/>
          <p:cNvPicPr>
            <a:picLocks noGrp="1" noChangeAspect="1" noChangeArrowheads="1"/>
          </p:cNvPicPr>
          <p:nvPr>
            <p:ph idx="1"/>
          </p:nvPr>
        </p:nvPicPr>
        <p:blipFill>
          <a:blip r:embed="rId2" cstate="screen"/>
          <a:srcRect/>
          <a:stretch>
            <a:fillRect/>
          </a:stretch>
        </p:blipFill>
        <p:spPr bwMode="auto">
          <a:xfrm>
            <a:off x="-6160" y="332656"/>
            <a:ext cx="9111342" cy="5793507"/>
          </a:xfrm>
          <a:prstGeom prst="rect">
            <a:avLst/>
          </a:prstGeom>
          <a:noFill/>
        </p:spPr>
      </p:pic>
    </p:spTree>
    <p:extLst>
      <p:ext uri="{BB962C8B-B14F-4D97-AF65-F5344CB8AC3E}">
        <p14:creationId xmlns:p14="http://schemas.microsoft.com/office/powerpoint/2010/main" val="365664547"/>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6" descr="C:\Users\User\Desktop\tavolozze colore\Tav12-07.jpg"/>
          <p:cNvPicPr>
            <a:picLocks noGrp="1" noChangeAspect="1" noChangeArrowheads="1"/>
          </p:cNvPicPr>
          <p:nvPr>
            <p:ph sz="half" idx="1"/>
          </p:nvPr>
        </p:nvPicPr>
        <p:blipFill>
          <a:blip r:embed="rId2" cstate="email"/>
          <a:srcRect/>
          <a:stretch>
            <a:fillRect/>
          </a:stretch>
        </p:blipFill>
        <p:spPr bwMode="auto">
          <a:xfrm>
            <a:off x="755576" y="620688"/>
            <a:ext cx="7063923" cy="4237927"/>
          </a:xfrm>
          <a:prstGeom prst="rect">
            <a:avLst/>
          </a:prstGeom>
          <a:noFill/>
        </p:spPr>
      </p:pic>
      <p:sp>
        <p:nvSpPr>
          <p:cNvPr id="6" name="Titolo 1"/>
          <p:cNvSpPr>
            <a:spLocks noGrp="1"/>
          </p:cNvSpPr>
          <p:nvPr>
            <p:ph type="title"/>
          </p:nvPr>
        </p:nvSpPr>
        <p:spPr>
          <a:xfrm>
            <a:off x="0" y="0"/>
            <a:ext cx="7452320" cy="778098"/>
          </a:xfrm>
        </p:spPr>
        <p:txBody>
          <a:bodyPr>
            <a:noAutofit/>
          </a:bodyPr>
          <a:lstStyle/>
          <a:p>
            <a:pPr algn="l"/>
            <a:r>
              <a:rPr lang="it-IT" sz="2000" b="1" dirty="0" smtClean="0"/>
              <a:t>La tavolozza delle tinte adattative: quando si usano</a:t>
            </a:r>
            <a:endParaRPr lang="it-IT" sz="2000" b="1" dirty="0"/>
          </a:p>
        </p:txBody>
      </p:sp>
      <p:pic>
        <p:nvPicPr>
          <p:cNvPr id="7" name="Picture 5" descr="C:\Users\User\Desktop\copiato\Elba 2013\mm-maggio2013\LungMM_viste_16-05-13\IMG_0228.JPG"/>
          <p:cNvPicPr>
            <a:picLocks noGrp="1" noChangeAspect="1" noChangeArrowheads="1"/>
          </p:cNvPicPr>
          <p:nvPr>
            <p:ph sz="half" idx="2"/>
          </p:nvPr>
        </p:nvPicPr>
        <p:blipFill>
          <a:blip r:embed="rId3" cstate="email"/>
          <a:srcRect/>
          <a:stretch>
            <a:fillRect/>
          </a:stretch>
        </p:blipFill>
        <p:spPr bwMode="auto">
          <a:xfrm>
            <a:off x="323528" y="1844824"/>
            <a:ext cx="3233333" cy="4849999"/>
          </a:xfrm>
          <a:prstGeom prst="rect">
            <a:avLst/>
          </a:prstGeom>
          <a:noFill/>
        </p:spPr>
      </p:pic>
      <p:sp>
        <p:nvSpPr>
          <p:cNvPr id="10" name="CasellaDiTesto 9"/>
          <p:cNvSpPr txBox="1"/>
          <p:nvPr/>
        </p:nvSpPr>
        <p:spPr>
          <a:xfrm>
            <a:off x="3707904" y="5589240"/>
            <a:ext cx="5220072" cy="1077218"/>
          </a:xfrm>
          <a:prstGeom prst="rect">
            <a:avLst/>
          </a:prstGeom>
          <a:noFill/>
        </p:spPr>
        <p:txBody>
          <a:bodyPr wrap="square" rtlCol="0">
            <a:spAutoFit/>
          </a:bodyPr>
          <a:lstStyle/>
          <a:p>
            <a:r>
              <a:rPr lang="it-IT" sz="1600" dirty="0" smtClean="0"/>
              <a:t>Servono per compensare la saturazione cromatica e fisiologica che si produce negli spazi angusti o tra edifici molto  vicini, dove i colori s’influenzano reciprocamente e  affaticano la percezione </a:t>
            </a:r>
            <a:endParaRPr lang="it-IT" sz="1600" dirty="0"/>
          </a:p>
        </p:txBody>
      </p:sp>
      <p:pic>
        <p:nvPicPr>
          <p:cNvPr id="12" name="Picture 10" descr="C:\Users\User\Desktop\copiato\Elba 2013\mm-maggio2013\Sopralluogo 15_16 maggio2013\Foto 16_05\IMG_6340.JPG"/>
          <p:cNvPicPr>
            <a:picLocks noChangeAspect="1" noChangeArrowheads="1"/>
          </p:cNvPicPr>
          <p:nvPr/>
        </p:nvPicPr>
        <p:blipFill>
          <a:blip r:embed="rId4" cstate="email"/>
          <a:srcRect/>
          <a:stretch>
            <a:fillRect/>
          </a:stretch>
        </p:blipFill>
        <p:spPr bwMode="auto">
          <a:xfrm>
            <a:off x="5724128" y="260648"/>
            <a:ext cx="2520280" cy="3780419"/>
          </a:xfrm>
          <a:prstGeom prst="rect">
            <a:avLst/>
          </a:prstGeom>
          <a:noFill/>
        </p:spPr>
      </p:pic>
      <p:pic>
        <p:nvPicPr>
          <p:cNvPr id="11" name="Picture 3" descr="C:\Users\User\Desktop\copiato\Elba 2013\mm-maggio2013\LungMM_viste_16-05-13\IMG_0232.JPG"/>
          <p:cNvPicPr>
            <a:picLocks noChangeAspect="1" noChangeArrowheads="1"/>
          </p:cNvPicPr>
          <p:nvPr/>
        </p:nvPicPr>
        <p:blipFill>
          <a:blip r:embed="rId5" cstate="email"/>
          <a:srcRect/>
          <a:stretch>
            <a:fillRect/>
          </a:stretch>
        </p:blipFill>
        <p:spPr bwMode="auto">
          <a:xfrm>
            <a:off x="6228184" y="3429000"/>
            <a:ext cx="2915816" cy="2131671"/>
          </a:xfrm>
          <a:prstGeom prst="rect">
            <a:avLst/>
          </a:prstGeom>
          <a:noFill/>
        </p:spPr>
      </p:pic>
    </p:spTree>
    <p:extLst>
      <p:ext uri="{BB962C8B-B14F-4D97-AF65-F5344CB8AC3E}">
        <p14:creationId xmlns:p14="http://schemas.microsoft.com/office/powerpoint/2010/main" val="2750028869"/>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6" descr="C:\Users\User\Desktop\tavolozze colore\Tav12-07.jpg"/>
          <p:cNvPicPr>
            <a:picLocks noGrp="1" noChangeAspect="1" noChangeArrowheads="1"/>
          </p:cNvPicPr>
          <p:nvPr>
            <p:ph sz="half" idx="1"/>
          </p:nvPr>
        </p:nvPicPr>
        <p:blipFill>
          <a:blip r:embed="rId2" cstate="email"/>
          <a:srcRect/>
          <a:stretch>
            <a:fillRect/>
          </a:stretch>
        </p:blipFill>
        <p:spPr bwMode="auto">
          <a:xfrm>
            <a:off x="0" y="476672"/>
            <a:ext cx="2843808" cy="4021903"/>
          </a:xfrm>
          <a:prstGeom prst="rect">
            <a:avLst/>
          </a:prstGeom>
          <a:noFill/>
        </p:spPr>
      </p:pic>
      <p:sp>
        <p:nvSpPr>
          <p:cNvPr id="6" name="Titolo 1"/>
          <p:cNvSpPr>
            <a:spLocks noGrp="1"/>
          </p:cNvSpPr>
          <p:nvPr>
            <p:ph type="title"/>
          </p:nvPr>
        </p:nvSpPr>
        <p:spPr>
          <a:xfrm>
            <a:off x="0" y="0"/>
            <a:ext cx="5050904" cy="634082"/>
          </a:xfrm>
        </p:spPr>
        <p:txBody>
          <a:bodyPr>
            <a:normAutofit/>
          </a:bodyPr>
          <a:lstStyle/>
          <a:p>
            <a:pPr algn="l"/>
            <a:r>
              <a:rPr lang="it-IT" sz="2000" b="1" dirty="0" smtClean="0"/>
              <a:t>I Monocromi Neutri: perché servono</a:t>
            </a:r>
            <a:endParaRPr lang="it-IT" sz="2000" b="1" dirty="0"/>
          </a:p>
        </p:txBody>
      </p:sp>
      <p:pic>
        <p:nvPicPr>
          <p:cNvPr id="11" name="Picture 6" descr="C:\Users\User\Desktop\050.JPG"/>
          <p:cNvPicPr>
            <a:picLocks noChangeAspect="1" noChangeArrowheads="1"/>
          </p:cNvPicPr>
          <p:nvPr/>
        </p:nvPicPr>
        <p:blipFill>
          <a:blip r:embed="rId3" cstate="email"/>
          <a:srcRect/>
          <a:stretch>
            <a:fillRect/>
          </a:stretch>
        </p:blipFill>
        <p:spPr bwMode="auto">
          <a:xfrm>
            <a:off x="5823170" y="404664"/>
            <a:ext cx="3320830" cy="2348880"/>
          </a:xfrm>
          <a:prstGeom prst="rect">
            <a:avLst/>
          </a:prstGeom>
          <a:noFill/>
        </p:spPr>
      </p:pic>
      <p:pic>
        <p:nvPicPr>
          <p:cNvPr id="13" name="Picture 2" descr="C:\Users\User\Desktop\copiato\Elba 2013\mm-maggio2013\Sopralluogo 15_16 maggio2013\Foto 16_05\IMG_6310.JPG"/>
          <p:cNvPicPr>
            <a:picLocks noGrp="1" noChangeAspect="1" noChangeArrowheads="1"/>
          </p:cNvPicPr>
          <p:nvPr>
            <p:ph sz="half" idx="2"/>
          </p:nvPr>
        </p:nvPicPr>
        <p:blipFill>
          <a:blip r:embed="rId4" cstate="email"/>
          <a:srcRect/>
          <a:stretch>
            <a:fillRect/>
          </a:stretch>
        </p:blipFill>
        <p:spPr bwMode="auto">
          <a:xfrm>
            <a:off x="0" y="4025685"/>
            <a:ext cx="4248472" cy="2832315"/>
          </a:xfrm>
          <a:prstGeom prst="rect">
            <a:avLst/>
          </a:prstGeom>
          <a:noFill/>
        </p:spPr>
      </p:pic>
      <p:pic>
        <p:nvPicPr>
          <p:cNvPr id="15" name="Picture 12" descr="C:\Users\User\Desktop\MARCIANA pr.colore\elba 12-14 giugno\13 giugno\P1100037.JPG"/>
          <p:cNvPicPr>
            <a:picLocks noChangeAspect="1" noChangeArrowheads="1"/>
          </p:cNvPicPr>
          <p:nvPr/>
        </p:nvPicPr>
        <p:blipFill>
          <a:blip r:embed="rId5" cstate="email"/>
          <a:srcRect/>
          <a:stretch>
            <a:fillRect/>
          </a:stretch>
        </p:blipFill>
        <p:spPr bwMode="auto">
          <a:xfrm>
            <a:off x="5297421" y="3973066"/>
            <a:ext cx="3846579" cy="2884934"/>
          </a:xfrm>
          <a:prstGeom prst="rect">
            <a:avLst/>
          </a:prstGeom>
          <a:noFill/>
        </p:spPr>
      </p:pic>
      <p:sp>
        <p:nvSpPr>
          <p:cNvPr id="16" name="CasellaDiTesto 15"/>
          <p:cNvSpPr txBox="1"/>
          <p:nvPr/>
        </p:nvSpPr>
        <p:spPr>
          <a:xfrm>
            <a:off x="2987824" y="476672"/>
            <a:ext cx="2952328" cy="2031325"/>
          </a:xfrm>
          <a:prstGeom prst="rect">
            <a:avLst/>
          </a:prstGeom>
          <a:noFill/>
        </p:spPr>
        <p:txBody>
          <a:bodyPr wrap="square" rtlCol="0">
            <a:spAutoFit/>
          </a:bodyPr>
          <a:lstStyle/>
          <a:p>
            <a:r>
              <a:rPr lang="it-IT" dirty="0" smtClean="0"/>
              <a:t>Non fanno mai bella figura nella restituzione grafica e fotografica, </a:t>
            </a:r>
            <a:r>
              <a:rPr lang="it-IT" dirty="0" err="1" smtClean="0"/>
              <a:t>nè</a:t>
            </a:r>
            <a:r>
              <a:rPr lang="it-IT" dirty="0" smtClean="0"/>
              <a:t> attira la loro tavolozza di tinte spente, ma sono indispensabili per caratterizzare ed esaltare tutti i colori del paesaggio</a:t>
            </a:r>
            <a:endParaRPr lang="it-IT" dirty="0"/>
          </a:p>
        </p:txBody>
      </p:sp>
      <p:pic>
        <p:nvPicPr>
          <p:cNvPr id="14" name="Picture 4" descr="C:\Users\User\Desktop\copiato\Elba 2013\mm-maggio2013\marciana maggio 2013-Cris\030.JPG"/>
          <p:cNvPicPr>
            <a:picLocks noChangeAspect="1" noChangeArrowheads="1"/>
          </p:cNvPicPr>
          <p:nvPr/>
        </p:nvPicPr>
        <p:blipFill>
          <a:blip r:embed="rId6" cstate="email"/>
          <a:srcRect/>
          <a:stretch>
            <a:fillRect/>
          </a:stretch>
        </p:blipFill>
        <p:spPr bwMode="auto">
          <a:xfrm>
            <a:off x="3995936" y="2564904"/>
            <a:ext cx="2592288" cy="1944216"/>
          </a:xfrm>
          <a:prstGeom prst="rect">
            <a:avLst/>
          </a:prstGeom>
          <a:noFill/>
        </p:spPr>
      </p:pic>
    </p:spTree>
    <p:extLst>
      <p:ext uri="{BB962C8B-B14F-4D97-AF65-F5344CB8AC3E}">
        <p14:creationId xmlns:p14="http://schemas.microsoft.com/office/powerpoint/2010/main" val="3849565243"/>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0" y="0"/>
            <a:ext cx="5050904" cy="634082"/>
          </a:xfrm>
        </p:spPr>
        <p:txBody>
          <a:bodyPr>
            <a:normAutofit fontScale="90000"/>
          </a:bodyPr>
          <a:lstStyle/>
          <a:p>
            <a:pPr algn="l"/>
            <a:r>
              <a:rPr lang="it-IT" sz="2000" b="1" dirty="0" smtClean="0"/>
              <a:t>I Monocromi Neutri: alcuni esempi di applicazione</a:t>
            </a:r>
            <a:endParaRPr lang="it-IT" sz="2000" b="1" dirty="0"/>
          </a:p>
        </p:txBody>
      </p:sp>
      <p:pic>
        <p:nvPicPr>
          <p:cNvPr id="19" name="Picture 4" descr="C:\Users\User\Desktop\copiato\Elba 2013\mm-maggio2013\MM scena_urbana-abaco_17-05-13\IMG_0344.JPG"/>
          <p:cNvPicPr>
            <a:picLocks noGrp="1" noChangeAspect="1" noChangeArrowheads="1"/>
          </p:cNvPicPr>
          <p:nvPr>
            <p:ph sz="half" idx="2"/>
          </p:nvPr>
        </p:nvPicPr>
        <p:blipFill>
          <a:blip r:embed="rId2" cstate="email"/>
          <a:srcRect/>
          <a:stretch>
            <a:fillRect/>
          </a:stretch>
        </p:blipFill>
        <p:spPr bwMode="auto">
          <a:xfrm>
            <a:off x="5220072" y="260648"/>
            <a:ext cx="3923928" cy="2615952"/>
          </a:xfrm>
          <a:prstGeom prst="rect">
            <a:avLst/>
          </a:prstGeom>
          <a:noFill/>
        </p:spPr>
      </p:pic>
      <p:pic>
        <p:nvPicPr>
          <p:cNvPr id="22" name="Picture 2" descr="C:\Users\User\Desktop\copiato\Elba 2013\mm-maggio2013\Sopralluogo 15_16 maggio2013\Foto 16_05\IMG_6410.JPG"/>
          <p:cNvPicPr>
            <a:picLocks noChangeAspect="1" noChangeArrowheads="1"/>
          </p:cNvPicPr>
          <p:nvPr/>
        </p:nvPicPr>
        <p:blipFill>
          <a:blip r:embed="rId3" cstate="email"/>
          <a:srcRect/>
          <a:stretch>
            <a:fillRect/>
          </a:stretch>
        </p:blipFill>
        <p:spPr bwMode="auto">
          <a:xfrm>
            <a:off x="179512" y="3501008"/>
            <a:ext cx="4038600" cy="2692400"/>
          </a:xfrm>
          <a:prstGeom prst="rect">
            <a:avLst/>
          </a:prstGeom>
          <a:noFill/>
        </p:spPr>
      </p:pic>
      <p:pic>
        <p:nvPicPr>
          <p:cNvPr id="24" name="Picture 11" descr="C:\Users\User\Desktop\MARCIANA pr.colore\elba 12-14 giugno\13 giugno\P1100039.JPG"/>
          <p:cNvPicPr>
            <a:picLocks noChangeAspect="1" noChangeArrowheads="1"/>
          </p:cNvPicPr>
          <p:nvPr/>
        </p:nvPicPr>
        <p:blipFill>
          <a:blip r:embed="rId4" cstate="email"/>
          <a:srcRect/>
          <a:stretch>
            <a:fillRect/>
          </a:stretch>
        </p:blipFill>
        <p:spPr bwMode="auto">
          <a:xfrm>
            <a:off x="5244075" y="3068960"/>
            <a:ext cx="3899925" cy="2924944"/>
          </a:xfrm>
          <a:prstGeom prst="rect">
            <a:avLst/>
          </a:prstGeom>
          <a:noFill/>
        </p:spPr>
      </p:pic>
      <p:pic>
        <p:nvPicPr>
          <p:cNvPr id="28" name="Picture 5" descr="C:\Users\User\Desktop\copiato\Elba 2013\mm-maggio2013\MM scena_urbana-abaco_17-05-13\IMG_0348.JPG"/>
          <p:cNvPicPr>
            <a:picLocks noChangeAspect="1" noChangeArrowheads="1"/>
          </p:cNvPicPr>
          <p:nvPr/>
        </p:nvPicPr>
        <p:blipFill>
          <a:blip r:embed="rId5" cstate="email"/>
          <a:srcRect/>
          <a:stretch>
            <a:fillRect/>
          </a:stretch>
        </p:blipFill>
        <p:spPr bwMode="auto">
          <a:xfrm>
            <a:off x="179512" y="548680"/>
            <a:ext cx="3017309" cy="2404864"/>
          </a:xfrm>
          <a:prstGeom prst="rect">
            <a:avLst/>
          </a:prstGeom>
          <a:noFill/>
        </p:spPr>
      </p:pic>
      <p:sp>
        <p:nvSpPr>
          <p:cNvPr id="30" name="CasellaDiTesto 29"/>
          <p:cNvSpPr txBox="1"/>
          <p:nvPr/>
        </p:nvSpPr>
        <p:spPr>
          <a:xfrm>
            <a:off x="179512" y="3068960"/>
            <a:ext cx="4104456" cy="369332"/>
          </a:xfrm>
          <a:prstGeom prst="rect">
            <a:avLst/>
          </a:prstGeom>
          <a:noFill/>
        </p:spPr>
        <p:txBody>
          <a:bodyPr wrap="square" rtlCol="0">
            <a:spAutoFit/>
          </a:bodyPr>
          <a:lstStyle/>
          <a:p>
            <a:r>
              <a:rPr lang="it-IT" dirty="0" smtClean="0"/>
              <a:t>Su fronti laterali degli edifici storici</a:t>
            </a:r>
            <a:endParaRPr lang="it-IT" dirty="0"/>
          </a:p>
        </p:txBody>
      </p:sp>
      <p:sp>
        <p:nvSpPr>
          <p:cNvPr id="31" name="CasellaDiTesto 30"/>
          <p:cNvSpPr txBox="1"/>
          <p:nvPr/>
        </p:nvSpPr>
        <p:spPr>
          <a:xfrm>
            <a:off x="179512" y="6453336"/>
            <a:ext cx="3672408" cy="369332"/>
          </a:xfrm>
          <a:prstGeom prst="rect">
            <a:avLst/>
          </a:prstGeom>
          <a:noFill/>
        </p:spPr>
        <p:txBody>
          <a:bodyPr wrap="square" rtlCol="0">
            <a:spAutoFit/>
          </a:bodyPr>
          <a:lstStyle/>
          <a:p>
            <a:r>
              <a:rPr lang="it-IT" dirty="0" smtClean="0"/>
              <a:t>Sugli avancorpi delle scale esterne</a:t>
            </a:r>
            <a:endParaRPr lang="it-IT" dirty="0"/>
          </a:p>
        </p:txBody>
      </p:sp>
      <p:sp>
        <p:nvSpPr>
          <p:cNvPr id="32" name="CasellaDiTesto 31"/>
          <p:cNvSpPr txBox="1"/>
          <p:nvPr/>
        </p:nvSpPr>
        <p:spPr>
          <a:xfrm>
            <a:off x="5004048" y="6237312"/>
            <a:ext cx="4139952" cy="646331"/>
          </a:xfrm>
          <a:prstGeom prst="rect">
            <a:avLst/>
          </a:prstGeom>
          <a:noFill/>
        </p:spPr>
        <p:txBody>
          <a:bodyPr wrap="square" rtlCol="0">
            <a:spAutoFit/>
          </a:bodyPr>
          <a:lstStyle/>
          <a:p>
            <a:r>
              <a:rPr lang="it-IT" dirty="0" smtClean="0"/>
              <a:t>Sui muretti perimetrali o di recinzione dei vecchi orti</a:t>
            </a:r>
            <a:endParaRPr lang="it-IT" dirty="0"/>
          </a:p>
        </p:txBody>
      </p:sp>
    </p:spTree>
    <p:extLst>
      <p:ext uri="{BB962C8B-B14F-4D97-AF65-F5344CB8AC3E}">
        <p14:creationId xmlns:p14="http://schemas.microsoft.com/office/powerpoint/2010/main" val="3218313142"/>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egnaposto testo 8"/>
          <p:cNvSpPr>
            <a:spLocks noGrp="1"/>
          </p:cNvSpPr>
          <p:nvPr>
            <p:ph type="body" sz="half" idx="2"/>
          </p:nvPr>
        </p:nvSpPr>
        <p:spPr>
          <a:xfrm>
            <a:off x="0" y="404664"/>
            <a:ext cx="3203848" cy="1872208"/>
          </a:xfrm>
        </p:spPr>
        <p:txBody>
          <a:bodyPr>
            <a:noAutofit/>
          </a:bodyPr>
          <a:lstStyle/>
          <a:p>
            <a:r>
              <a:rPr lang="it-IT" sz="2000" dirty="0" smtClean="0"/>
              <a:t>E’ una tavolozza di  smalti vivaci adatta per tinteggiare ferri, porte, infissi e persiane, compatibili con lo stile tradizionale  del luogo.  </a:t>
            </a:r>
            <a:r>
              <a:rPr lang="it-IT" sz="1800" dirty="0" smtClean="0"/>
              <a:t> </a:t>
            </a:r>
            <a:endParaRPr lang="it-IT" sz="1800" dirty="0"/>
          </a:p>
        </p:txBody>
      </p:sp>
      <p:sp>
        <p:nvSpPr>
          <p:cNvPr id="16" name="Titolo 15"/>
          <p:cNvSpPr>
            <a:spLocks noGrp="1"/>
          </p:cNvSpPr>
          <p:nvPr>
            <p:ph type="title"/>
          </p:nvPr>
        </p:nvSpPr>
        <p:spPr>
          <a:xfrm>
            <a:off x="0" y="0"/>
            <a:ext cx="3008313" cy="476672"/>
          </a:xfrm>
        </p:spPr>
        <p:txBody>
          <a:bodyPr/>
          <a:lstStyle/>
          <a:p>
            <a:r>
              <a:rPr lang="it-IT" dirty="0" smtClean="0"/>
              <a:t>Tinte caratterizzanti </a:t>
            </a:r>
            <a:endParaRPr lang="it-IT" dirty="0"/>
          </a:p>
        </p:txBody>
      </p:sp>
      <p:pic>
        <p:nvPicPr>
          <p:cNvPr id="17" name="Picture 4" descr="C:\Users\User\Desktop\copiato\Elba 2013\mm-maggio2013\Daniela 17-05-13\IMG_6619.JPG"/>
          <p:cNvPicPr>
            <a:picLocks noChangeAspect="1" noChangeArrowheads="1"/>
          </p:cNvPicPr>
          <p:nvPr/>
        </p:nvPicPr>
        <p:blipFill>
          <a:blip r:embed="rId2" cstate="email"/>
          <a:srcRect/>
          <a:stretch>
            <a:fillRect/>
          </a:stretch>
        </p:blipFill>
        <p:spPr bwMode="auto">
          <a:xfrm>
            <a:off x="179512" y="2420888"/>
            <a:ext cx="1903068" cy="2316779"/>
          </a:xfrm>
          <a:prstGeom prst="rect">
            <a:avLst/>
          </a:prstGeom>
          <a:noFill/>
        </p:spPr>
      </p:pic>
      <p:pic>
        <p:nvPicPr>
          <p:cNvPr id="18" name="Picture 3" descr="C:\Users\User\Desktop\copiato\Elba 2013\mm-maggio2013\Sopralluogo 15_16 maggio2013\Foto 16_05\IMG_6489.JPG"/>
          <p:cNvPicPr>
            <a:picLocks noGrp="1" noChangeAspect="1" noChangeArrowheads="1"/>
          </p:cNvPicPr>
          <p:nvPr>
            <p:ph idx="1"/>
          </p:nvPr>
        </p:nvPicPr>
        <p:blipFill>
          <a:blip r:embed="rId3" cstate="email"/>
          <a:srcRect/>
          <a:stretch>
            <a:fillRect/>
          </a:stretch>
        </p:blipFill>
        <p:spPr bwMode="auto">
          <a:xfrm>
            <a:off x="4932040" y="3284984"/>
            <a:ext cx="2048297" cy="3072446"/>
          </a:xfrm>
          <a:prstGeom prst="rect">
            <a:avLst/>
          </a:prstGeom>
          <a:noFill/>
        </p:spPr>
      </p:pic>
      <p:pic>
        <p:nvPicPr>
          <p:cNvPr id="19" name="Picture 2" descr="C:\Users\User\Desktop\copiato\Elba 2013\mm-maggio2013\Ricognizione colororiture_16-05-13\P1130451.JPG"/>
          <p:cNvPicPr>
            <a:picLocks noChangeAspect="1" noChangeArrowheads="1"/>
          </p:cNvPicPr>
          <p:nvPr/>
        </p:nvPicPr>
        <p:blipFill>
          <a:blip r:embed="rId4" cstate="email"/>
          <a:srcRect/>
          <a:stretch>
            <a:fillRect/>
          </a:stretch>
        </p:blipFill>
        <p:spPr bwMode="auto">
          <a:xfrm>
            <a:off x="3347864" y="188640"/>
            <a:ext cx="3552395" cy="2664296"/>
          </a:xfrm>
          <a:prstGeom prst="rect">
            <a:avLst/>
          </a:prstGeom>
          <a:noFill/>
        </p:spPr>
      </p:pic>
      <p:pic>
        <p:nvPicPr>
          <p:cNvPr id="20" name="Picture 3" descr="C:\Users\User\Desktop\copiato\Elba 2013\mm-maggio2013\Sopralluogo 15_16 maggio2013\Foto 16_05\IMG_6529.JPG"/>
          <p:cNvPicPr>
            <a:picLocks noChangeAspect="1" noChangeArrowheads="1"/>
          </p:cNvPicPr>
          <p:nvPr/>
        </p:nvPicPr>
        <p:blipFill>
          <a:blip r:embed="rId5" cstate="email"/>
          <a:srcRect/>
          <a:stretch>
            <a:fillRect/>
          </a:stretch>
        </p:blipFill>
        <p:spPr bwMode="auto">
          <a:xfrm>
            <a:off x="6948264" y="0"/>
            <a:ext cx="2016224" cy="3024336"/>
          </a:xfrm>
          <a:prstGeom prst="rect">
            <a:avLst/>
          </a:prstGeom>
          <a:noFill/>
        </p:spPr>
      </p:pic>
      <p:pic>
        <p:nvPicPr>
          <p:cNvPr id="21" name="Picture 2" descr="C:\Users\User\Desktop\copiato\Elba 2013\mm-maggio2013\Sopralluogo 15_16 maggio2013\Foto 16_05\IMG_6527.JPG"/>
          <p:cNvPicPr>
            <a:picLocks noChangeAspect="1" noChangeArrowheads="1"/>
          </p:cNvPicPr>
          <p:nvPr/>
        </p:nvPicPr>
        <p:blipFill>
          <a:blip r:embed="rId6" cstate="email"/>
          <a:srcRect/>
          <a:stretch>
            <a:fillRect/>
          </a:stretch>
        </p:blipFill>
        <p:spPr bwMode="auto">
          <a:xfrm>
            <a:off x="7124021" y="3828032"/>
            <a:ext cx="2019979" cy="3029968"/>
          </a:xfrm>
          <a:prstGeom prst="rect">
            <a:avLst/>
          </a:prstGeom>
          <a:noFill/>
        </p:spPr>
      </p:pic>
      <p:pic>
        <p:nvPicPr>
          <p:cNvPr id="22" name="Picture 4" descr="C:\Users\User\Desktop\copiato\Elba 2013\mm-maggio2013\Daniela 17-05-13\IMG_6596.JPG"/>
          <p:cNvPicPr>
            <a:picLocks noChangeAspect="1" noChangeArrowheads="1"/>
          </p:cNvPicPr>
          <p:nvPr/>
        </p:nvPicPr>
        <p:blipFill>
          <a:blip r:embed="rId7" cstate="email"/>
          <a:srcRect/>
          <a:stretch>
            <a:fillRect/>
          </a:stretch>
        </p:blipFill>
        <p:spPr bwMode="auto">
          <a:xfrm>
            <a:off x="2267744" y="2996952"/>
            <a:ext cx="2549694" cy="1872208"/>
          </a:xfrm>
          <a:prstGeom prst="rect">
            <a:avLst/>
          </a:prstGeom>
          <a:noFill/>
        </p:spPr>
      </p:pic>
      <p:pic>
        <p:nvPicPr>
          <p:cNvPr id="23" name="Picture 7" descr="C:\Users\User\Desktop\copiato\Elba 2013\mm-maggio2013\Sopralluogo 15_16 maggio2013\Foto 16_05\IMG_6283.JPG"/>
          <p:cNvPicPr>
            <a:picLocks noChangeAspect="1" noChangeArrowheads="1"/>
          </p:cNvPicPr>
          <p:nvPr/>
        </p:nvPicPr>
        <p:blipFill>
          <a:blip r:embed="rId8" cstate="email"/>
          <a:srcRect/>
          <a:stretch>
            <a:fillRect/>
          </a:stretch>
        </p:blipFill>
        <p:spPr bwMode="auto">
          <a:xfrm>
            <a:off x="0" y="4941168"/>
            <a:ext cx="2448272" cy="1715269"/>
          </a:xfrm>
          <a:prstGeom prst="rect">
            <a:avLst/>
          </a:prstGeom>
          <a:noFill/>
        </p:spPr>
      </p:pic>
      <p:pic>
        <p:nvPicPr>
          <p:cNvPr id="24" name="Picture 8" descr="C:\Users\User\Desktop\copiato\Elba 2013\mm-maggio2013\Sopralluogo 15_16 maggio2013\Foto 16_05\IMG_6318.JPG"/>
          <p:cNvPicPr>
            <a:picLocks noChangeAspect="1" noChangeArrowheads="1"/>
          </p:cNvPicPr>
          <p:nvPr/>
        </p:nvPicPr>
        <p:blipFill>
          <a:blip r:embed="rId9" cstate="email"/>
          <a:srcRect/>
          <a:stretch>
            <a:fillRect/>
          </a:stretch>
        </p:blipFill>
        <p:spPr bwMode="auto">
          <a:xfrm>
            <a:off x="2987824" y="4985793"/>
            <a:ext cx="1562572" cy="1644813"/>
          </a:xfrm>
          <a:prstGeom prst="rect">
            <a:avLst/>
          </a:prstGeom>
          <a:noFill/>
        </p:spPr>
      </p:pic>
    </p:spTree>
    <p:extLst>
      <p:ext uri="{BB962C8B-B14F-4D97-AF65-F5344CB8AC3E}">
        <p14:creationId xmlns:p14="http://schemas.microsoft.com/office/powerpoint/2010/main" val="7722184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827584" y="2637"/>
            <a:ext cx="7559040" cy="6626352"/>
          </a:xfrm>
          <a:prstGeom prst="rect">
            <a:avLst/>
          </a:prstGeom>
        </p:spPr>
      </p:pic>
    </p:spTree>
    <p:extLst>
      <p:ext uri="{BB962C8B-B14F-4D97-AF65-F5344CB8AC3E}">
        <p14:creationId xmlns:p14="http://schemas.microsoft.com/office/powerpoint/2010/main" val="3840037967"/>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olo 17"/>
          <p:cNvSpPr>
            <a:spLocks noGrp="1"/>
          </p:cNvSpPr>
          <p:nvPr>
            <p:ph type="title"/>
          </p:nvPr>
        </p:nvSpPr>
        <p:spPr>
          <a:xfrm>
            <a:off x="0" y="0"/>
            <a:ext cx="3008313" cy="635670"/>
          </a:xfrm>
        </p:spPr>
        <p:txBody>
          <a:bodyPr>
            <a:normAutofit/>
          </a:bodyPr>
          <a:lstStyle/>
          <a:p>
            <a:r>
              <a:rPr lang="it-IT" dirty="0" smtClean="0"/>
              <a:t>I modelli pittorici</a:t>
            </a:r>
            <a:endParaRPr lang="it-IT" dirty="0"/>
          </a:p>
        </p:txBody>
      </p:sp>
      <p:sp>
        <p:nvSpPr>
          <p:cNvPr id="19" name="Segnaposto testo 18"/>
          <p:cNvSpPr>
            <a:spLocks noGrp="1"/>
          </p:cNvSpPr>
          <p:nvPr>
            <p:ph type="body" sz="half" idx="2"/>
          </p:nvPr>
        </p:nvSpPr>
        <p:spPr>
          <a:xfrm>
            <a:off x="0" y="692696"/>
            <a:ext cx="5724128" cy="1728192"/>
          </a:xfrm>
        </p:spPr>
        <p:txBody>
          <a:bodyPr>
            <a:noAutofit/>
          </a:bodyPr>
          <a:lstStyle/>
          <a:p>
            <a:r>
              <a:rPr lang="it-IT" sz="1800" dirty="0" smtClean="0"/>
              <a:t>Sono prototipi rappresentativi  delle superfici pittoriche originali. </a:t>
            </a:r>
          </a:p>
          <a:p>
            <a:r>
              <a:rPr lang="it-IT" sz="1800" dirty="0" smtClean="0"/>
              <a:t>Agevolano la conoscenza e la scelta dei colori appropriati degli edifici.</a:t>
            </a:r>
          </a:p>
          <a:p>
            <a:r>
              <a:rPr lang="it-IT" sz="1800" dirty="0" smtClean="0"/>
              <a:t>Sono realizzati su  uno strato  sottile di intonaco,  secondo le tecniche e le regole dell’arte, mantenendo  le differenze di  texture e di trasparenza delle varie tinte. </a:t>
            </a:r>
            <a:endParaRPr lang="it-IT" sz="1800" dirty="0"/>
          </a:p>
        </p:txBody>
      </p:sp>
      <p:pic>
        <p:nvPicPr>
          <p:cNvPr id="20" name="Picture 3" descr="C:\Users\User\Pictures\2014-04-05\007.JPG"/>
          <p:cNvPicPr>
            <a:picLocks noChangeAspect="1" noChangeArrowheads="1"/>
          </p:cNvPicPr>
          <p:nvPr/>
        </p:nvPicPr>
        <p:blipFill>
          <a:blip r:embed="rId2" cstate="email"/>
          <a:srcRect/>
          <a:stretch>
            <a:fillRect/>
          </a:stretch>
        </p:blipFill>
        <p:spPr bwMode="auto">
          <a:xfrm>
            <a:off x="3059832" y="3212976"/>
            <a:ext cx="2688298" cy="2016224"/>
          </a:xfrm>
          <a:prstGeom prst="rect">
            <a:avLst/>
          </a:prstGeom>
          <a:noFill/>
        </p:spPr>
      </p:pic>
      <p:pic>
        <p:nvPicPr>
          <p:cNvPr id="8" name="Picture 3" descr="K:\MODELLI miei\5 terre_foto2011\106_PANA\P1060154.JPG"/>
          <p:cNvPicPr>
            <a:picLocks noChangeAspect="1" noChangeArrowheads="1"/>
          </p:cNvPicPr>
          <p:nvPr/>
        </p:nvPicPr>
        <p:blipFill>
          <a:blip r:embed="rId3" cstate="email"/>
          <a:srcRect/>
          <a:stretch>
            <a:fillRect/>
          </a:stretch>
        </p:blipFill>
        <p:spPr bwMode="auto">
          <a:xfrm rot="10800000">
            <a:off x="3142876" y="5301208"/>
            <a:ext cx="6001123" cy="1368152"/>
          </a:xfrm>
          <a:prstGeom prst="rect">
            <a:avLst/>
          </a:prstGeom>
          <a:noFill/>
        </p:spPr>
      </p:pic>
      <p:pic>
        <p:nvPicPr>
          <p:cNvPr id="10" name="Picture 5" descr="C:\Users\User\Desktop\Immagine2.jpg"/>
          <p:cNvPicPr>
            <a:picLocks noChangeAspect="1" noChangeArrowheads="1"/>
          </p:cNvPicPr>
          <p:nvPr/>
        </p:nvPicPr>
        <p:blipFill>
          <a:blip r:embed="rId4" cstate="email"/>
          <a:srcRect/>
          <a:stretch>
            <a:fillRect/>
          </a:stretch>
        </p:blipFill>
        <p:spPr bwMode="auto">
          <a:xfrm rot="16200000">
            <a:off x="-359422" y="3510754"/>
            <a:ext cx="3706669" cy="2987824"/>
          </a:xfrm>
          <a:prstGeom prst="rect">
            <a:avLst/>
          </a:prstGeom>
          <a:noFill/>
        </p:spPr>
      </p:pic>
      <p:pic>
        <p:nvPicPr>
          <p:cNvPr id="17" name="Picture 4" descr="C:\Users\User\Desktop\Immagine1.jpg"/>
          <p:cNvPicPr>
            <a:picLocks noGrp="1" noChangeAspect="1" noChangeArrowheads="1"/>
          </p:cNvPicPr>
          <p:nvPr>
            <p:ph sz="half" idx="2"/>
          </p:nvPr>
        </p:nvPicPr>
        <p:blipFill>
          <a:blip r:embed="rId5" cstate="email"/>
          <a:srcRect/>
          <a:stretch>
            <a:fillRect/>
          </a:stretch>
        </p:blipFill>
        <p:spPr bwMode="auto">
          <a:xfrm rot="16200000">
            <a:off x="6603808" y="2689006"/>
            <a:ext cx="1872207" cy="3208179"/>
          </a:xfrm>
          <a:prstGeom prst="rect">
            <a:avLst/>
          </a:prstGeom>
          <a:noFill/>
        </p:spPr>
      </p:pic>
      <p:pic>
        <p:nvPicPr>
          <p:cNvPr id="9" name="Picture 3" descr="C:\Users\User\Pictures\2014-09-22 mrc\mrc 036.JPG"/>
          <p:cNvPicPr>
            <a:picLocks noGrp="1" noChangeAspect="1" noChangeArrowheads="1"/>
          </p:cNvPicPr>
          <p:nvPr>
            <p:ph idx="1"/>
          </p:nvPr>
        </p:nvPicPr>
        <p:blipFill>
          <a:blip r:embed="rId6" cstate="screen"/>
          <a:srcRect/>
          <a:stretch>
            <a:fillRect/>
          </a:stretch>
        </p:blipFill>
        <p:spPr bwMode="auto">
          <a:xfrm>
            <a:off x="5796136" y="-243408"/>
            <a:ext cx="3347864" cy="3449596"/>
          </a:xfrm>
          <a:prstGeom prst="rect">
            <a:avLst/>
          </a:prstGeom>
          <a:noFill/>
        </p:spPr>
      </p:pic>
    </p:spTree>
    <p:extLst>
      <p:ext uri="{BB962C8B-B14F-4D97-AF65-F5344CB8AC3E}">
        <p14:creationId xmlns:p14="http://schemas.microsoft.com/office/powerpoint/2010/main" val="3252156849"/>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C:\Users\User\Desktop\copiato\Elba 2013\minerali elba giugno 2013\diaspro\me.d25x.JPG"/>
          <p:cNvPicPr>
            <a:picLocks noChangeAspect="1" noChangeArrowheads="1"/>
          </p:cNvPicPr>
          <p:nvPr/>
        </p:nvPicPr>
        <p:blipFill>
          <a:blip r:embed="rId2" cstate="email"/>
          <a:srcRect/>
          <a:stretch>
            <a:fillRect/>
          </a:stretch>
        </p:blipFill>
        <p:spPr bwMode="auto">
          <a:xfrm>
            <a:off x="0" y="0"/>
            <a:ext cx="9144000" cy="6858000"/>
          </a:xfrm>
          <a:prstGeom prst="rect">
            <a:avLst/>
          </a:prstGeom>
          <a:noFill/>
        </p:spPr>
      </p:pic>
      <p:sp>
        <p:nvSpPr>
          <p:cNvPr id="6" name="Titolo 5"/>
          <p:cNvSpPr>
            <a:spLocks noGrp="1"/>
          </p:cNvSpPr>
          <p:nvPr>
            <p:ph type="title"/>
          </p:nvPr>
        </p:nvSpPr>
        <p:spPr/>
        <p:txBody>
          <a:bodyPr>
            <a:normAutofit fontScale="90000"/>
          </a:bodyPr>
          <a:lstStyle/>
          <a:p>
            <a:r>
              <a:rPr lang="it-IT" i="1" dirty="0" smtClean="0">
                <a:solidFill>
                  <a:schemeClr val="bg1">
                    <a:lumMod val="95000"/>
                  </a:schemeClr>
                </a:solidFill>
              </a:rPr>
              <a:t>Considerazione sul progetto colore </a:t>
            </a:r>
            <a:br>
              <a:rPr lang="it-IT" i="1" dirty="0" smtClean="0">
                <a:solidFill>
                  <a:schemeClr val="bg1">
                    <a:lumMod val="95000"/>
                  </a:schemeClr>
                </a:solidFill>
              </a:rPr>
            </a:br>
            <a:r>
              <a:rPr lang="it-IT" i="1" dirty="0" smtClean="0">
                <a:solidFill>
                  <a:schemeClr val="bg1">
                    <a:lumMod val="95000"/>
                  </a:schemeClr>
                </a:solidFill>
              </a:rPr>
              <a:t>di Marciana Marina</a:t>
            </a:r>
            <a:endParaRPr lang="it-IT" i="1" dirty="0">
              <a:solidFill>
                <a:schemeClr val="bg1">
                  <a:lumMod val="95000"/>
                </a:schemeClr>
              </a:solidFill>
            </a:endParaRPr>
          </a:p>
        </p:txBody>
      </p:sp>
      <p:sp>
        <p:nvSpPr>
          <p:cNvPr id="9" name="Segnaposto contenuto 8"/>
          <p:cNvSpPr>
            <a:spLocks noGrp="1"/>
          </p:cNvSpPr>
          <p:nvPr>
            <p:ph idx="1"/>
          </p:nvPr>
        </p:nvSpPr>
        <p:spPr>
          <a:xfrm>
            <a:off x="539552" y="2332037"/>
            <a:ext cx="8229600" cy="4525963"/>
          </a:xfrm>
        </p:spPr>
        <p:txBody>
          <a:bodyPr>
            <a:normAutofit/>
          </a:bodyPr>
          <a:lstStyle/>
          <a:p>
            <a:pPr algn="ctr"/>
            <a:r>
              <a:rPr lang="it-IT" sz="3600" b="1" dirty="0" smtClean="0"/>
              <a:t>Il paesaggio protagonista</a:t>
            </a:r>
          </a:p>
          <a:p>
            <a:pPr algn="ctr"/>
            <a:r>
              <a:rPr lang="it-IT" sz="3600" b="1" dirty="0"/>
              <a:t>Testimonianze della </a:t>
            </a:r>
            <a:r>
              <a:rPr lang="it-IT" sz="3600" b="1" dirty="0" smtClean="0"/>
              <a:t>storia</a:t>
            </a:r>
          </a:p>
          <a:p>
            <a:pPr algn="ctr"/>
            <a:r>
              <a:rPr lang="it-IT" sz="3600" b="1" dirty="0" smtClean="0"/>
              <a:t>Ispirazioni dai minerali</a:t>
            </a:r>
          </a:p>
          <a:p>
            <a:pPr algn="ctr"/>
            <a:r>
              <a:rPr lang="it-IT" sz="3600" b="1" dirty="0" smtClean="0"/>
              <a:t>Il legame con il mare</a:t>
            </a:r>
          </a:p>
          <a:p>
            <a:pPr algn="ctr"/>
            <a:r>
              <a:rPr lang="it-IT" sz="3600" b="1" dirty="0" smtClean="0"/>
              <a:t>Futuro in divenire</a:t>
            </a:r>
          </a:p>
          <a:p>
            <a:pPr algn="ctr"/>
            <a:r>
              <a:rPr lang="it-IT" sz="3600" b="1" dirty="0" smtClean="0"/>
              <a:t>In sintesi</a:t>
            </a:r>
            <a:endParaRPr lang="it-IT" sz="3600" b="1" dirty="0"/>
          </a:p>
        </p:txBody>
      </p:sp>
    </p:spTree>
    <p:extLst>
      <p:ext uri="{BB962C8B-B14F-4D97-AF65-F5344CB8AC3E}">
        <p14:creationId xmlns:p14="http://schemas.microsoft.com/office/powerpoint/2010/main" val="29688159"/>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5" name="Picture 5" descr="C:\Users\User\Desktop\MARCIANA pr.colore\elba 12-14 giugno\13 giugno\P1100104.JPG"/>
          <p:cNvPicPr>
            <a:picLocks noGrp="1" noChangeAspect="1" noChangeArrowheads="1"/>
          </p:cNvPicPr>
          <p:nvPr>
            <p:ph idx="1"/>
          </p:nvPr>
        </p:nvPicPr>
        <p:blipFill>
          <a:blip r:embed="rId2" cstate="email"/>
          <a:srcRect/>
          <a:stretch>
            <a:fillRect/>
          </a:stretch>
        </p:blipFill>
        <p:spPr bwMode="auto">
          <a:xfrm>
            <a:off x="1835696" y="0"/>
            <a:ext cx="5400600" cy="6858000"/>
          </a:xfrm>
          <a:prstGeom prst="rect">
            <a:avLst/>
          </a:prstGeom>
          <a:noFill/>
        </p:spPr>
      </p:pic>
      <p:sp>
        <p:nvSpPr>
          <p:cNvPr id="3" name="Titolo 1"/>
          <p:cNvSpPr>
            <a:spLocks noGrp="1"/>
          </p:cNvSpPr>
          <p:nvPr>
            <p:ph type="title"/>
          </p:nvPr>
        </p:nvSpPr>
        <p:spPr>
          <a:xfrm>
            <a:off x="2267744" y="0"/>
            <a:ext cx="4680520" cy="548680"/>
          </a:xfrm>
        </p:spPr>
        <p:txBody>
          <a:bodyPr>
            <a:noAutofit/>
          </a:bodyPr>
          <a:lstStyle/>
          <a:p>
            <a:pPr algn="l"/>
            <a:r>
              <a:rPr lang="it-IT" sz="3200" dirty="0" smtClean="0">
                <a:solidFill>
                  <a:schemeClr val="bg1"/>
                </a:solidFill>
              </a:rPr>
              <a:t>Il paesaggio protagonista</a:t>
            </a:r>
            <a:endParaRPr lang="it-IT" sz="3200" dirty="0">
              <a:solidFill>
                <a:schemeClr val="bg1"/>
              </a:solidFill>
            </a:endParaRPr>
          </a:p>
        </p:txBody>
      </p:sp>
    </p:spTree>
    <p:extLst>
      <p:ext uri="{BB962C8B-B14F-4D97-AF65-F5344CB8AC3E}">
        <p14:creationId xmlns:p14="http://schemas.microsoft.com/office/powerpoint/2010/main" val="11199015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245"/>
                                        </p:tgtEl>
                                        <p:attrNameLst>
                                          <p:attrName>style.visibility</p:attrName>
                                        </p:attrNameLst>
                                      </p:cBhvr>
                                      <p:to>
                                        <p:strVal val="visible"/>
                                      </p:to>
                                    </p:set>
                                    <p:animEffect transition="in" filter="fade">
                                      <p:cBhvr>
                                        <p:cTn id="7" dur="1000"/>
                                        <p:tgtEl>
                                          <p:spTgt spid="10245"/>
                                        </p:tgtEl>
                                      </p:cBhvr>
                                    </p:animEffect>
                                    <p:anim calcmode="lin" valueType="num">
                                      <p:cBhvr>
                                        <p:cTn id="8" dur="1000" fill="hold"/>
                                        <p:tgtEl>
                                          <p:spTgt spid="10245"/>
                                        </p:tgtEl>
                                        <p:attrNameLst>
                                          <p:attrName>ppt_x</p:attrName>
                                        </p:attrNameLst>
                                      </p:cBhvr>
                                      <p:tavLst>
                                        <p:tav tm="0">
                                          <p:val>
                                            <p:strVal val="#ppt_x"/>
                                          </p:val>
                                        </p:tav>
                                        <p:tav tm="100000">
                                          <p:val>
                                            <p:strVal val="#ppt_x"/>
                                          </p:val>
                                        </p:tav>
                                      </p:tavLst>
                                    </p:anim>
                                    <p:anim calcmode="lin" valueType="num">
                                      <p:cBhvr>
                                        <p:cTn id="9" dur="1000" fill="hold"/>
                                        <p:tgtEl>
                                          <p:spTgt spid="102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User\Desktop\MARCIANA pr.colore\elba 12-14 giugno\13 giugno\P1100018.JPG"/>
          <p:cNvPicPr>
            <a:picLocks noChangeAspect="1" noChangeArrowheads="1"/>
          </p:cNvPicPr>
          <p:nvPr/>
        </p:nvPicPr>
        <p:blipFill>
          <a:blip r:embed="rId2" cstate="email"/>
          <a:srcRect/>
          <a:stretch>
            <a:fillRect/>
          </a:stretch>
        </p:blipFill>
        <p:spPr bwMode="auto">
          <a:xfrm>
            <a:off x="-1" y="-18002"/>
            <a:ext cx="9144001" cy="6858000"/>
          </a:xfrm>
          <a:prstGeom prst="rect">
            <a:avLst/>
          </a:prstGeom>
          <a:noFill/>
        </p:spPr>
      </p:pic>
      <p:pic>
        <p:nvPicPr>
          <p:cNvPr id="6146" name="Picture 2" descr="C:\Users\User\Desktop\MARCIANA pr.colore\elba 12-14 giugno\13 giugno\P1100098.JPG"/>
          <p:cNvPicPr>
            <a:picLocks noGrp="1" noChangeAspect="1" noChangeArrowheads="1"/>
          </p:cNvPicPr>
          <p:nvPr>
            <p:ph idx="1"/>
          </p:nvPr>
        </p:nvPicPr>
        <p:blipFill>
          <a:blip r:embed="rId3" cstate="email"/>
          <a:srcRect/>
          <a:stretch>
            <a:fillRect/>
          </a:stretch>
        </p:blipFill>
        <p:spPr bwMode="auto">
          <a:xfrm>
            <a:off x="467544" y="476672"/>
            <a:ext cx="8175441" cy="5747094"/>
          </a:xfrm>
          <a:prstGeom prst="rect">
            <a:avLst/>
          </a:prstGeom>
          <a:noFill/>
        </p:spPr>
      </p:pic>
    </p:spTree>
    <p:extLst>
      <p:ext uri="{BB962C8B-B14F-4D97-AF65-F5344CB8AC3E}">
        <p14:creationId xmlns:p14="http://schemas.microsoft.com/office/powerpoint/2010/main" val="1649617296"/>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User\Desktop\copiato\Elba 2013\mm-maggio2013\Sopralluogo 15_16 maggio2013\Foto 16_05\IMG_6457.JPG"/>
          <p:cNvPicPr>
            <a:picLocks noGrp="1" noChangeAspect="1" noChangeArrowheads="1"/>
          </p:cNvPicPr>
          <p:nvPr>
            <p:ph idx="1"/>
          </p:nvPr>
        </p:nvPicPr>
        <p:blipFill>
          <a:blip r:embed="rId2" cstate="email"/>
          <a:srcRect/>
          <a:stretch>
            <a:fillRect/>
          </a:stretch>
        </p:blipFill>
        <p:spPr bwMode="auto">
          <a:xfrm>
            <a:off x="2355055" y="0"/>
            <a:ext cx="6788945" cy="4525963"/>
          </a:xfrm>
          <a:prstGeom prst="rect">
            <a:avLst/>
          </a:prstGeom>
          <a:noFill/>
        </p:spPr>
      </p:pic>
      <p:pic>
        <p:nvPicPr>
          <p:cNvPr id="6" name="Picture 2" descr="C:\Users\User\Pictures\2014-09-22 mrc\mrc 054.JPG"/>
          <p:cNvPicPr>
            <a:picLocks noChangeAspect="1" noChangeArrowheads="1"/>
          </p:cNvPicPr>
          <p:nvPr/>
        </p:nvPicPr>
        <p:blipFill>
          <a:blip r:embed="rId3" cstate="email"/>
          <a:srcRect/>
          <a:stretch>
            <a:fillRect/>
          </a:stretch>
        </p:blipFill>
        <p:spPr bwMode="auto">
          <a:xfrm rot="10800000">
            <a:off x="0" y="2867138"/>
            <a:ext cx="4355976" cy="3990862"/>
          </a:xfrm>
          <a:prstGeom prst="rect">
            <a:avLst/>
          </a:prstGeom>
          <a:noFill/>
        </p:spPr>
      </p:pic>
    </p:spTree>
    <p:extLst>
      <p:ext uri="{BB962C8B-B14F-4D97-AF65-F5344CB8AC3E}">
        <p14:creationId xmlns:p14="http://schemas.microsoft.com/office/powerpoint/2010/main" val="2822232561"/>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User\Desktop\MARCIANA pr.colore\elba 12-14 giugno\13 giugno\P1100074.JPG"/>
          <p:cNvPicPr>
            <a:picLocks noGrp="1" noChangeAspect="1" noChangeArrowheads="1"/>
          </p:cNvPicPr>
          <p:nvPr>
            <p:ph idx="1"/>
          </p:nvPr>
        </p:nvPicPr>
        <p:blipFill>
          <a:blip r:embed="rId2" cstate="email"/>
          <a:srcRect/>
          <a:stretch>
            <a:fillRect/>
          </a:stretch>
        </p:blipFill>
        <p:spPr bwMode="auto">
          <a:xfrm>
            <a:off x="2" y="0"/>
            <a:ext cx="9143999" cy="6858000"/>
          </a:xfrm>
          <a:prstGeom prst="rect">
            <a:avLst/>
          </a:prstGeom>
          <a:noFill/>
        </p:spPr>
      </p:pic>
      <p:pic>
        <p:nvPicPr>
          <p:cNvPr id="3" name="Picture 2" descr="C:\Users\User\Pictures\2014-09-22 mrc\mrc 114.JPG"/>
          <p:cNvPicPr>
            <a:picLocks noChangeAspect="1" noChangeArrowheads="1"/>
          </p:cNvPicPr>
          <p:nvPr/>
        </p:nvPicPr>
        <p:blipFill>
          <a:blip r:embed="rId3" cstate="email"/>
          <a:srcRect/>
          <a:stretch>
            <a:fillRect/>
          </a:stretch>
        </p:blipFill>
        <p:spPr bwMode="auto">
          <a:xfrm rot="16200000">
            <a:off x="1064013" y="1779797"/>
            <a:ext cx="6857998" cy="3298408"/>
          </a:xfrm>
          <a:prstGeom prst="rect">
            <a:avLst/>
          </a:prstGeom>
          <a:noFill/>
        </p:spPr>
      </p:pic>
    </p:spTree>
    <p:extLst>
      <p:ext uri="{BB962C8B-B14F-4D97-AF65-F5344CB8AC3E}">
        <p14:creationId xmlns:p14="http://schemas.microsoft.com/office/powerpoint/2010/main" val="3504108314"/>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C:\Users\User\Desktop\Marciana Marina (1840) 1.jpg"/>
          <p:cNvPicPr>
            <a:picLocks noGrp="1" noChangeAspect="1" noChangeArrowheads="1"/>
          </p:cNvPicPr>
          <p:nvPr>
            <p:ph idx="1"/>
          </p:nvPr>
        </p:nvPicPr>
        <p:blipFill>
          <a:blip r:embed="rId2" cstate="screen"/>
          <a:srcRect/>
          <a:stretch>
            <a:fillRect/>
          </a:stretch>
        </p:blipFill>
        <p:spPr bwMode="auto">
          <a:xfrm>
            <a:off x="2627784" y="0"/>
            <a:ext cx="4130636" cy="6858000"/>
          </a:xfrm>
          <a:prstGeom prst="rect">
            <a:avLst/>
          </a:prstGeom>
          <a:noFill/>
        </p:spPr>
      </p:pic>
      <p:sp>
        <p:nvSpPr>
          <p:cNvPr id="5" name="Titolo 4"/>
          <p:cNvSpPr>
            <a:spLocks noGrp="1"/>
          </p:cNvSpPr>
          <p:nvPr>
            <p:ph type="title"/>
          </p:nvPr>
        </p:nvSpPr>
        <p:spPr>
          <a:xfrm>
            <a:off x="611560" y="5445224"/>
            <a:ext cx="8064896" cy="1143000"/>
          </a:xfrm>
        </p:spPr>
        <p:txBody>
          <a:bodyPr>
            <a:normAutofit/>
          </a:bodyPr>
          <a:lstStyle/>
          <a:p>
            <a:r>
              <a:rPr lang="it-IT" sz="4000" dirty="0" smtClean="0">
                <a:solidFill>
                  <a:schemeClr val="bg1"/>
                </a:solidFill>
              </a:rPr>
              <a:t>Radici con la storia</a:t>
            </a:r>
            <a:endParaRPr lang="it-IT" sz="4000" dirty="0">
              <a:solidFill>
                <a:schemeClr val="bg1"/>
              </a:solidFill>
            </a:endParaRPr>
          </a:p>
        </p:txBody>
      </p:sp>
    </p:spTree>
    <p:extLst>
      <p:ext uri="{BB962C8B-B14F-4D97-AF65-F5344CB8AC3E}">
        <p14:creationId xmlns:p14="http://schemas.microsoft.com/office/powerpoint/2010/main" val="24558559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5362"/>
                                        </p:tgtEl>
                                        <p:attrNameLst>
                                          <p:attrName>style.visibility</p:attrName>
                                        </p:attrNameLst>
                                      </p:cBhvr>
                                      <p:to>
                                        <p:strVal val="visible"/>
                                      </p:to>
                                    </p:set>
                                    <p:animEffect transition="in" filter="fade">
                                      <p:cBhvr>
                                        <p:cTn id="7" dur="1000"/>
                                        <p:tgtEl>
                                          <p:spTgt spid="15362"/>
                                        </p:tgtEl>
                                      </p:cBhvr>
                                    </p:animEffect>
                                    <p:anim calcmode="lin" valueType="num">
                                      <p:cBhvr>
                                        <p:cTn id="8" dur="1000" fill="hold"/>
                                        <p:tgtEl>
                                          <p:spTgt spid="15362"/>
                                        </p:tgtEl>
                                        <p:attrNameLst>
                                          <p:attrName>ppt_x</p:attrName>
                                        </p:attrNameLst>
                                      </p:cBhvr>
                                      <p:tavLst>
                                        <p:tav tm="0">
                                          <p:val>
                                            <p:strVal val="#ppt_x"/>
                                          </p:val>
                                        </p:tav>
                                        <p:tav tm="100000">
                                          <p:val>
                                            <p:strVal val="#ppt_x"/>
                                          </p:val>
                                        </p:tav>
                                      </p:tavLst>
                                    </p:anim>
                                    <p:anim calcmode="lin" valueType="num">
                                      <p:cBhvr>
                                        <p:cTn id="9" dur="1000" fill="hold"/>
                                        <p:tgtEl>
                                          <p:spTgt spid="1536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C:\Users\User\Desktop\copiato\Elba 2013\mm-maggio2013\marciana maggio 2013-Cris\011.JPG"/>
          <p:cNvPicPr>
            <a:picLocks noGrp="1" noChangeAspect="1" noChangeArrowheads="1"/>
          </p:cNvPicPr>
          <p:nvPr>
            <p:ph sz="half" idx="1"/>
          </p:nvPr>
        </p:nvPicPr>
        <p:blipFill>
          <a:blip r:embed="rId2" cstate="email"/>
          <a:srcRect/>
          <a:stretch>
            <a:fillRect/>
          </a:stretch>
        </p:blipFill>
        <p:spPr bwMode="auto">
          <a:xfrm rot="16200000">
            <a:off x="355475" y="-355474"/>
            <a:ext cx="2420890" cy="3131839"/>
          </a:xfrm>
          <a:prstGeom prst="rect">
            <a:avLst/>
          </a:prstGeom>
          <a:noFill/>
        </p:spPr>
      </p:pic>
      <p:pic>
        <p:nvPicPr>
          <p:cNvPr id="17411" name="Picture 3" descr="C:\Users\User\Desktop\copiato\Elba 2013\mm-maggio2013\marciana maggio 2013-Cris\019.JPG"/>
          <p:cNvPicPr>
            <a:picLocks noGrp="1" noChangeAspect="1" noChangeArrowheads="1"/>
          </p:cNvPicPr>
          <p:nvPr>
            <p:ph sz="half" idx="2"/>
          </p:nvPr>
        </p:nvPicPr>
        <p:blipFill>
          <a:blip r:embed="rId3" cstate="email"/>
          <a:srcRect/>
          <a:stretch>
            <a:fillRect/>
          </a:stretch>
        </p:blipFill>
        <p:spPr bwMode="auto">
          <a:xfrm>
            <a:off x="3131841" y="0"/>
            <a:ext cx="3096344" cy="2420888"/>
          </a:xfrm>
          <a:prstGeom prst="rect">
            <a:avLst/>
          </a:prstGeom>
          <a:noFill/>
        </p:spPr>
      </p:pic>
      <p:pic>
        <p:nvPicPr>
          <p:cNvPr id="10" name="Picture 3" descr="C:\Users\User\Desktop\copiato\Elba 2013\mm-maggio2013\Ricognizione colororiture_16-05-13\P1130444.JPG"/>
          <p:cNvPicPr>
            <a:picLocks noChangeAspect="1" noChangeArrowheads="1"/>
          </p:cNvPicPr>
          <p:nvPr/>
        </p:nvPicPr>
        <p:blipFill>
          <a:blip r:embed="rId4" cstate="email"/>
          <a:srcRect/>
          <a:stretch>
            <a:fillRect/>
          </a:stretch>
        </p:blipFill>
        <p:spPr bwMode="auto">
          <a:xfrm rot="16200000">
            <a:off x="449799" y="1971091"/>
            <a:ext cx="2160239" cy="3059833"/>
          </a:xfrm>
          <a:prstGeom prst="rect">
            <a:avLst/>
          </a:prstGeom>
          <a:noFill/>
        </p:spPr>
      </p:pic>
      <p:pic>
        <p:nvPicPr>
          <p:cNvPr id="11" name="Picture 4" descr="C:\Users\User\Desktop\copiato\Elba 2013\mm-maggio2013\Sopralluogo 15_16 maggio2013\Foto 16_05\IMG_6257.JPG"/>
          <p:cNvPicPr>
            <a:picLocks noChangeAspect="1" noChangeArrowheads="1"/>
          </p:cNvPicPr>
          <p:nvPr/>
        </p:nvPicPr>
        <p:blipFill>
          <a:blip r:embed="rId5" cstate="email"/>
          <a:srcRect/>
          <a:stretch>
            <a:fillRect/>
          </a:stretch>
        </p:blipFill>
        <p:spPr bwMode="auto">
          <a:xfrm>
            <a:off x="6156176" y="4652702"/>
            <a:ext cx="2987824" cy="2205298"/>
          </a:xfrm>
          <a:prstGeom prst="rect">
            <a:avLst/>
          </a:prstGeom>
          <a:noFill/>
        </p:spPr>
      </p:pic>
      <p:pic>
        <p:nvPicPr>
          <p:cNvPr id="13" name="Picture 5" descr="C:\Users\User\Desktop\copiato\Elba 2013\mm-maggio2013\Sopralluogo 15_16 maggio2013\Foto 16_05\IMG_6374.JPG"/>
          <p:cNvPicPr>
            <a:picLocks noChangeAspect="1" noChangeArrowheads="1"/>
          </p:cNvPicPr>
          <p:nvPr/>
        </p:nvPicPr>
        <p:blipFill>
          <a:blip r:embed="rId6" cstate="email"/>
          <a:srcRect/>
          <a:stretch>
            <a:fillRect/>
          </a:stretch>
        </p:blipFill>
        <p:spPr bwMode="auto">
          <a:xfrm>
            <a:off x="3059832" y="4509120"/>
            <a:ext cx="3096221" cy="2348880"/>
          </a:xfrm>
          <a:prstGeom prst="rect">
            <a:avLst/>
          </a:prstGeom>
          <a:noFill/>
        </p:spPr>
      </p:pic>
      <p:pic>
        <p:nvPicPr>
          <p:cNvPr id="14" name="Picture 7" descr="C:\Users\User\Desktop\copiato\Elba 2013\mm-maggio2013\Sopralluogo 15_16 maggio2013\Foto 16_05\IMG_6405.JPG"/>
          <p:cNvPicPr>
            <a:picLocks noChangeAspect="1" noChangeArrowheads="1"/>
          </p:cNvPicPr>
          <p:nvPr/>
        </p:nvPicPr>
        <p:blipFill>
          <a:blip r:embed="rId7" cstate="email"/>
          <a:srcRect/>
          <a:stretch>
            <a:fillRect/>
          </a:stretch>
        </p:blipFill>
        <p:spPr bwMode="auto">
          <a:xfrm>
            <a:off x="0" y="4581128"/>
            <a:ext cx="3059832" cy="2276872"/>
          </a:xfrm>
          <a:prstGeom prst="rect">
            <a:avLst/>
          </a:prstGeom>
          <a:noFill/>
        </p:spPr>
      </p:pic>
      <p:pic>
        <p:nvPicPr>
          <p:cNvPr id="15" name="Picture 8" descr="C:\Users\User\Desktop\copiato\Elba 2013\mm-maggio2013\Sopralluogo 15_16 maggio2013\Foto 16_05\IMG_6403.JPG"/>
          <p:cNvPicPr>
            <a:picLocks noChangeAspect="1" noChangeArrowheads="1"/>
          </p:cNvPicPr>
          <p:nvPr/>
        </p:nvPicPr>
        <p:blipFill>
          <a:blip r:embed="rId8" cstate="email"/>
          <a:srcRect/>
          <a:stretch>
            <a:fillRect/>
          </a:stretch>
        </p:blipFill>
        <p:spPr bwMode="auto">
          <a:xfrm>
            <a:off x="6228184" y="0"/>
            <a:ext cx="2915816" cy="2348880"/>
          </a:xfrm>
          <a:prstGeom prst="rect">
            <a:avLst/>
          </a:prstGeom>
          <a:noFill/>
        </p:spPr>
      </p:pic>
      <p:pic>
        <p:nvPicPr>
          <p:cNvPr id="17" name="Picture 10" descr="C:\Users\User\Desktop\copiato\Elba 2013\mm-maggio2013\marciana maggio 2013-Cris\014.JPG"/>
          <p:cNvPicPr>
            <a:picLocks noChangeAspect="1" noChangeArrowheads="1"/>
          </p:cNvPicPr>
          <p:nvPr/>
        </p:nvPicPr>
        <p:blipFill>
          <a:blip r:embed="rId9" cstate="email"/>
          <a:srcRect/>
          <a:stretch>
            <a:fillRect/>
          </a:stretch>
        </p:blipFill>
        <p:spPr bwMode="auto">
          <a:xfrm>
            <a:off x="6228184" y="2348880"/>
            <a:ext cx="2915816" cy="2304256"/>
          </a:xfrm>
          <a:prstGeom prst="rect">
            <a:avLst/>
          </a:prstGeom>
          <a:noFill/>
        </p:spPr>
      </p:pic>
      <p:pic>
        <p:nvPicPr>
          <p:cNvPr id="18" name="Picture 13" descr="C:\Users\User\Desktop\copiato\Elba 2013\mm-maggio2013\Sopralluogo 15_16 maggio2013\Foto 16_05\IMG_6485.JPG"/>
          <p:cNvPicPr>
            <a:picLocks noChangeAspect="1" noChangeArrowheads="1"/>
          </p:cNvPicPr>
          <p:nvPr/>
        </p:nvPicPr>
        <p:blipFill>
          <a:blip r:embed="rId10" cstate="email"/>
          <a:srcRect/>
          <a:stretch>
            <a:fillRect/>
          </a:stretch>
        </p:blipFill>
        <p:spPr bwMode="auto">
          <a:xfrm>
            <a:off x="3059832" y="2348880"/>
            <a:ext cx="3164160" cy="2280171"/>
          </a:xfrm>
          <a:prstGeom prst="rect">
            <a:avLst/>
          </a:prstGeom>
          <a:noFill/>
        </p:spPr>
      </p:pic>
    </p:spTree>
    <p:extLst>
      <p:ext uri="{BB962C8B-B14F-4D97-AF65-F5344CB8AC3E}">
        <p14:creationId xmlns:p14="http://schemas.microsoft.com/office/powerpoint/2010/main" val="2148560612"/>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5" name="Picture 3" descr="C:\Users\User\Desktop\copiato\Elba 2013\Palazzo Fossi\Bozzetto facciata intera_marzo 2013.jpg"/>
          <p:cNvPicPr>
            <a:picLocks noGrp="1" noChangeAspect="1" noChangeArrowheads="1"/>
          </p:cNvPicPr>
          <p:nvPr>
            <p:ph sz="half" idx="2"/>
          </p:nvPr>
        </p:nvPicPr>
        <p:blipFill>
          <a:blip r:embed="rId3" cstate="email"/>
          <a:srcRect/>
          <a:stretch>
            <a:fillRect/>
          </a:stretch>
        </p:blipFill>
        <p:spPr bwMode="auto">
          <a:xfrm>
            <a:off x="2843808" y="4625752"/>
            <a:ext cx="3070215" cy="2232248"/>
          </a:xfrm>
          <a:prstGeom prst="rect">
            <a:avLst/>
          </a:prstGeom>
          <a:noFill/>
        </p:spPr>
      </p:pic>
      <p:pic>
        <p:nvPicPr>
          <p:cNvPr id="13316" name="Picture 4" descr="C:\Users\User\Desktop\MARCIANA pr.colore\elbaweb\Villa_di_San_Martino_01.jpg"/>
          <p:cNvPicPr>
            <a:picLocks noGrp="1" noChangeAspect="1" noChangeArrowheads="1"/>
          </p:cNvPicPr>
          <p:nvPr>
            <p:ph sz="half" idx="1"/>
          </p:nvPr>
        </p:nvPicPr>
        <p:blipFill>
          <a:blip r:embed="rId4" cstate="email"/>
          <a:srcRect/>
          <a:stretch>
            <a:fillRect/>
          </a:stretch>
        </p:blipFill>
        <p:spPr bwMode="auto">
          <a:xfrm>
            <a:off x="5903640" y="4769768"/>
            <a:ext cx="3240360" cy="2088232"/>
          </a:xfrm>
          <a:prstGeom prst="rect">
            <a:avLst/>
          </a:prstGeom>
          <a:noFill/>
        </p:spPr>
      </p:pic>
      <p:pic>
        <p:nvPicPr>
          <p:cNvPr id="10" name="Picture 2" descr="C:\Users\User\Desktop\copiato\Elba 2013\Palazzo Fossi\p. fossi\Marciana Marina  9-12-11 039.jpg"/>
          <p:cNvPicPr>
            <a:picLocks noChangeAspect="1" noChangeArrowheads="1"/>
          </p:cNvPicPr>
          <p:nvPr/>
        </p:nvPicPr>
        <p:blipFill>
          <a:blip r:embed="rId5" cstate="email"/>
          <a:stretch>
            <a:fillRect/>
          </a:stretch>
        </p:blipFill>
        <p:spPr bwMode="auto">
          <a:xfrm>
            <a:off x="0" y="4941168"/>
            <a:ext cx="2875248" cy="1916832"/>
          </a:xfrm>
          <a:prstGeom prst="rect">
            <a:avLst/>
          </a:prstGeom>
          <a:noFill/>
        </p:spPr>
      </p:pic>
      <p:pic>
        <p:nvPicPr>
          <p:cNvPr id="12" name="Picture 2" descr="C:\Users\User\Desktop\MARCIANA pr.colore\elbaweb\Villa_di_San_Martino_01.jpg"/>
          <p:cNvPicPr>
            <a:picLocks noChangeAspect="1" noChangeArrowheads="1"/>
          </p:cNvPicPr>
          <p:nvPr/>
        </p:nvPicPr>
        <p:blipFill>
          <a:blip r:embed="rId6" cstate="email"/>
          <a:srcRect/>
          <a:stretch>
            <a:fillRect/>
          </a:stretch>
        </p:blipFill>
        <p:spPr bwMode="auto">
          <a:xfrm>
            <a:off x="4696759" y="620688"/>
            <a:ext cx="4447241" cy="3861048"/>
          </a:xfrm>
          <a:prstGeom prst="rect">
            <a:avLst/>
          </a:prstGeom>
          <a:noFill/>
        </p:spPr>
      </p:pic>
      <p:pic>
        <p:nvPicPr>
          <p:cNvPr id="13" name="Picture 2" descr="C:\Users\User\Desktop\copiato\Elba 2013\Palazzo Fossi\IMG_0466.JPG"/>
          <p:cNvPicPr>
            <a:picLocks noChangeAspect="1" noChangeArrowheads="1"/>
          </p:cNvPicPr>
          <p:nvPr/>
        </p:nvPicPr>
        <p:blipFill>
          <a:blip r:embed="rId7" cstate="email"/>
          <a:srcRect/>
          <a:stretch>
            <a:fillRect/>
          </a:stretch>
        </p:blipFill>
        <p:spPr bwMode="auto">
          <a:xfrm>
            <a:off x="0" y="548680"/>
            <a:ext cx="3851920" cy="3861785"/>
          </a:xfrm>
          <a:prstGeom prst="rect">
            <a:avLst/>
          </a:prstGeom>
          <a:noFill/>
        </p:spPr>
      </p:pic>
    </p:spTree>
    <p:extLst>
      <p:ext uri="{BB962C8B-B14F-4D97-AF65-F5344CB8AC3E}">
        <p14:creationId xmlns:p14="http://schemas.microsoft.com/office/powerpoint/2010/main" val="2637867954"/>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C:\Users\User\Desktop\copiato\Elba 2013\minerali elba giugno 2013\pirite\pr90X.JPG"/>
          <p:cNvPicPr>
            <a:picLocks noGrp="1" noChangeAspect="1" noChangeArrowheads="1"/>
          </p:cNvPicPr>
          <p:nvPr>
            <p:ph idx="1"/>
          </p:nvPr>
        </p:nvPicPr>
        <p:blipFill>
          <a:blip r:embed="rId3" cstate="email"/>
          <a:srcRect/>
          <a:stretch>
            <a:fillRect/>
          </a:stretch>
        </p:blipFill>
        <p:spPr bwMode="auto">
          <a:xfrm>
            <a:off x="1475656" y="0"/>
            <a:ext cx="6192688" cy="6867694"/>
          </a:xfrm>
          <a:prstGeom prst="rect">
            <a:avLst/>
          </a:prstGeom>
          <a:noFill/>
        </p:spPr>
      </p:pic>
      <p:sp>
        <p:nvSpPr>
          <p:cNvPr id="3" name="CasellaDiTesto 2"/>
          <p:cNvSpPr txBox="1"/>
          <p:nvPr/>
        </p:nvSpPr>
        <p:spPr>
          <a:xfrm>
            <a:off x="1763688" y="5949280"/>
            <a:ext cx="5184576" cy="523220"/>
          </a:xfrm>
          <a:prstGeom prst="rect">
            <a:avLst/>
          </a:prstGeom>
          <a:noFill/>
        </p:spPr>
        <p:txBody>
          <a:bodyPr wrap="square" rtlCol="0">
            <a:spAutoFit/>
          </a:bodyPr>
          <a:lstStyle/>
          <a:p>
            <a:pPr algn="ctr"/>
            <a:r>
              <a:rPr lang="it-IT" sz="2800" b="1" dirty="0" smtClean="0">
                <a:solidFill>
                  <a:schemeClr val="bg1"/>
                </a:solidFill>
              </a:rPr>
              <a:t>ISPIRAZIONI DAI MINERALI</a:t>
            </a:r>
            <a:endParaRPr lang="it-IT" sz="2800" b="1" dirty="0">
              <a:solidFill>
                <a:schemeClr val="bg1"/>
              </a:solidFill>
            </a:endParaRPr>
          </a:p>
        </p:txBody>
      </p:sp>
    </p:spTree>
    <p:extLst>
      <p:ext uri="{BB962C8B-B14F-4D97-AF65-F5344CB8AC3E}">
        <p14:creationId xmlns:p14="http://schemas.microsoft.com/office/powerpoint/2010/main" val="9729588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2290"/>
                                        </p:tgtEl>
                                        <p:attrNameLst>
                                          <p:attrName>style.visibility</p:attrName>
                                        </p:attrNameLst>
                                      </p:cBhvr>
                                      <p:to>
                                        <p:strVal val="visible"/>
                                      </p:to>
                                    </p:set>
                                    <p:animEffect transition="in" filter="fade">
                                      <p:cBhvr>
                                        <p:cTn id="7" dur="1000"/>
                                        <p:tgtEl>
                                          <p:spTgt spid="12290"/>
                                        </p:tgtEl>
                                      </p:cBhvr>
                                    </p:animEffect>
                                    <p:anim calcmode="lin" valueType="num">
                                      <p:cBhvr>
                                        <p:cTn id="8" dur="1000" fill="hold"/>
                                        <p:tgtEl>
                                          <p:spTgt spid="12290"/>
                                        </p:tgtEl>
                                        <p:attrNameLst>
                                          <p:attrName>ppt_x</p:attrName>
                                        </p:attrNameLst>
                                      </p:cBhvr>
                                      <p:tavLst>
                                        <p:tav tm="0">
                                          <p:val>
                                            <p:strVal val="#ppt_x"/>
                                          </p:val>
                                        </p:tav>
                                        <p:tav tm="100000">
                                          <p:val>
                                            <p:strVal val="#ppt_x"/>
                                          </p:val>
                                        </p:tav>
                                      </p:tavLst>
                                    </p:anim>
                                    <p:anim calcmode="lin" valueType="num">
                                      <p:cBhvr>
                                        <p:cTn id="9" dur="1000" fill="hold"/>
                                        <p:tgtEl>
                                          <p:spTgt spid="1229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1614</TotalTime>
  <Words>2969</Words>
  <Application>Microsoft Office PowerPoint</Application>
  <PresentationFormat>Presentazione su schermo (4:3)</PresentationFormat>
  <Paragraphs>422</Paragraphs>
  <Slides>116</Slides>
  <Notes>20</Notes>
  <HiddenSlides>0</HiddenSlides>
  <MMClips>0</MMClips>
  <ScaleCrop>false</ScaleCrop>
  <HeadingPairs>
    <vt:vector size="8" baseType="variant">
      <vt:variant>
        <vt:lpstr>Caratteri utilizzati</vt:lpstr>
      </vt:variant>
      <vt:variant>
        <vt:i4>5</vt:i4>
      </vt:variant>
      <vt:variant>
        <vt:lpstr>Tema</vt:lpstr>
      </vt:variant>
      <vt:variant>
        <vt:i4>1</vt:i4>
      </vt:variant>
      <vt:variant>
        <vt:lpstr>Server OLE incorporati</vt:lpstr>
      </vt:variant>
      <vt:variant>
        <vt:i4>1</vt:i4>
      </vt:variant>
      <vt:variant>
        <vt:lpstr>Titoli diapositive</vt:lpstr>
      </vt:variant>
      <vt:variant>
        <vt:i4>116</vt:i4>
      </vt:variant>
    </vt:vector>
  </HeadingPairs>
  <TitlesOfParts>
    <vt:vector size="123" baseType="lpstr">
      <vt:lpstr>Arial</vt:lpstr>
      <vt:lpstr>Calibri</vt:lpstr>
      <vt:lpstr>MS Sans Serif</vt:lpstr>
      <vt:lpstr>Times New Roman</vt:lpstr>
      <vt:lpstr>Verdana</vt:lpstr>
      <vt:lpstr>Tema di Office</vt:lpstr>
      <vt:lpstr>Document</vt:lpstr>
      <vt:lpstr>Presentazione standard di PowerPoint</vt:lpstr>
      <vt:lpstr>IDENTITA’ ELBANE Tutti i colori del paesaggio marinese </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Codice di pratica per il riconoscimento delle matrici nelle Terre di Marciana e per l’uso appropriato delle Tavolozze Colore</vt:lpstr>
      <vt:lpstr>Le categorie:   Matrici minerali  Matrici cromatiche  Tinte madri</vt:lpstr>
      <vt:lpstr>LE MATRICI MINERALI</vt:lpstr>
      <vt:lpstr>La tavolozza rappresentativa</vt:lpstr>
      <vt:lpstr>Quando adoperare le matrici minerali : alcuni esempi</vt:lpstr>
      <vt:lpstr>Quando adoperare la tavolozza  cromatica ispirata alle matrici minerali: alcuni esempi</vt:lpstr>
      <vt:lpstr>Matrici cromatiche</vt:lpstr>
      <vt:lpstr>La tavolozza rappresentativa</vt:lpstr>
      <vt:lpstr>Quando adoperare le matrici cromatiche e fare riferimento alla loro tavolozza rappresentativa : alcuni esempi</vt:lpstr>
      <vt:lpstr>Le Tinte madri</vt:lpstr>
      <vt:lpstr>I COLORI DI PROGETTO Le tavolozze norma e i colori compatibili</vt:lpstr>
      <vt:lpstr>Presentazione standard di PowerPoint</vt:lpstr>
      <vt:lpstr>Presentazione standard di PowerPoint</vt:lpstr>
      <vt:lpstr>Presentazione standard di PowerPoint</vt:lpstr>
      <vt:lpstr>Colori rilevati: tre categorie sospette e da correggere </vt:lpstr>
      <vt:lpstr>La tavolozza delle tinte correttive: dove si applicano</vt:lpstr>
      <vt:lpstr>Presentazione standard di PowerPoint</vt:lpstr>
      <vt:lpstr>La tavolozza delle tinte adattative: quando si usano</vt:lpstr>
      <vt:lpstr>I Monocromi Neutri: perché servono</vt:lpstr>
      <vt:lpstr>I Monocromi Neutri: alcuni esempi di applicazione</vt:lpstr>
      <vt:lpstr>Tinte caratterizzanti </vt:lpstr>
      <vt:lpstr>I modelli pittorici</vt:lpstr>
      <vt:lpstr>Considerazione sul progetto colore  di Marciana Marina</vt:lpstr>
      <vt:lpstr>Il paesaggio protagonista</vt:lpstr>
      <vt:lpstr>Presentazione standard di PowerPoint</vt:lpstr>
      <vt:lpstr>Presentazione standard di PowerPoint</vt:lpstr>
      <vt:lpstr>Presentazione standard di PowerPoint</vt:lpstr>
      <vt:lpstr>Radici con la storia</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Futuro in divenire</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Il Cotone: ieri, oggi, domani</vt:lpstr>
      <vt:lpstr>Presentazione standard di PowerPoint</vt:lpstr>
      <vt:lpstr>Presentazione standard di PowerPoint</vt:lpstr>
      <vt:lpstr>Presentazione standard di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Utente Windows</dc:creator>
  <cp:lastModifiedBy>Giuseppe Centauro</cp:lastModifiedBy>
  <cp:revision>169</cp:revision>
  <dcterms:created xsi:type="dcterms:W3CDTF">2014-07-22T14:03:59Z</dcterms:created>
  <dcterms:modified xsi:type="dcterms:W3CDTF">2014-09-26T18:19:52Z</dcterms:modified>
</cp:coreProperties>
</file>